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6"/>
  </p:notesMasterIdLst>
  <p:handoutMasterIdLst>
    <p:handoutMasterId r:id="rId67"/>
  </p:handoutMasterIdLst>
  <p:sldIdLst>
    <p:sldId id="256" r:id="rId5"/>
    <p:sldId id="265" r:id="rId6"/>
    <p:sldId id="266" r:id="rId7"/>
    <p:sldId id="257" r:id="rId8"/>
    <p:sldId id="259" r:id="rId9"/>
    <p:sldId id="322" r:id="rId10"/>
    <p:sldId id="324" r:id="rId11"/>
    <p:sldId id="323" r:id="rId12"/>
    <p:sldId id="325" r:id="rId13"/>
    <p:sldId id="326" r:id="rId14"/>
    <p:sldId id="327" r:id="rId15"/>
    <p:sldId id="328" r:id="rId16"/>
    <p:sldId id="329" r:id="rId17"/>
    <p:sldId id="330" r:id="rId18"/>
    <p:sldId id="385" r:id="rId19"/>
    <p:sldId id="267" r:id="rId20"/>
    <p:sldId id="321" r:id="rId21"/>
    <p:sldId id="334" r:id="rId22"/>
    <p:sldId id="332" r:id="rId23"/>
    <p:sldId id="333" r:id="rId24"/>
    <p:sldId id="313" r:id="rId25"/>
    <p:sldId id="310" r:id="rId26"/>
    <p:sldId id="311" r:id="rId27"/>
    <p:sldId id="263" r:id="rId28"/>
    <p:sldId id="260" r:id="rId29"/>
    <p:sldId id="331" r:id="rId30"/>
    <p:sldId id="336" r:id="rId31"/>
    <p:sldId id="262" r:id="rId32"/>
    <p:sldId id="392" r:id="rId33"/>
    <p:sldId id="387" r:id="rId34"/>
    <p:sldId id="386" r:id="rId35"/>
    <p:sldId id="388" r:id="rId36"/>
    <p:sldId id="389" r:id="rId37"/>
    <p:sldId id="390" r:id="rId38"/>
    <p:sldId id="391" r:id="rId39"/>
    <p:sldId id="379" r:id="rId40"/>
    <p:sldId id="396" r:id="rId41"/>
    <p:sldId id="305" r:id="rId42"/>
    <p:sldId id="397" r:id="rId43"/>
    <p:sldId id="393" r:id="rId44"/>
    <p:sldId id="395" r:id="rId45"/>
    <p:sldId id="394" r:id="rId46"/>
    <p:sldId id="405" r:id="rId47"/>
    <p:sldId id="399" r:id="rId48"/>
    <p:sldId id="268" r:id="rId49"/>
    <p:sldId id="280" r:id="rId50"/>
    <p:sldId id="281" r:id="rId51"/>
    <p:sldId id="317" r:id="rId52"/>
    <p:sldId id="382" r:id="rId53"/>
    <p:sldId id="383" r:id="rId54"/>
    <p:sldId id="381" r:id="rId55"/>
    <p:sldId id="380" r:id="rId56"/>
    <p:sldId id="400" r:id="rId57"/>
    <p:sldId id="292" r:id="rId58"/>
    <p:sldId id="401" r:id="rId59"/>
    <p:sldId id="402" r:id="rId60"/>
    <p:sldId id="403" r:id="rId61"/>
    <p:sldId id="318" r:id="rId62"/>
    <p:sldId id="315" r:id="rId63"/>
    <p:sldId id="404" r:id="rId64"/>
    <p:sldId id="398" r:id="rId6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922470-918C-3E4E-B03E-4808807352D2}">
          <p14:sldIdLst>
            <p14:sldId id="256"/>
            <p14:sldId id="265"/>
            <p14:sldId id="266"/>
            <p14:sldId id="257"/>
            <p14:sldId id="259"/>
            <p14:sldId id="322"/>
            <p14:sldId id="324"/>
            <p14:sldId id="323"/>
            <p14:sldId id="325"/>
            <p14:sldId id="326"/>
            <p14:sldId id="327"/>
            <p14:sldId id="328"/>
            <p14:sldId id="329"/>
            <p14:sldId id="330"/>
            <p14:sldId id="385"/>
            <p14:sldId id="267"/>
            <p14:sldId id="321"/>
            <p14:sldId id="334"/>
            <p14:sldId id="332"/>
            <p14:sldId id="333"/>
            <p14:sldId id="313"/>
            <p14:sldId id="310"/>
            <p14:sldId id="311"/>
            <p14:sldId id="263"/>
            <p14:sldId id="260"/>
            <p14:sldId id="331"/>
            <p14:sldId id="336"/>
            <p14:sldId id="262"/>
            <p14:sldId id="392"/>
            <p14:sldId id="387"/>
            <p14:sldId id="386"/>
            <p14:sldId id="388"/>
            <p14:sldId id="389"/>
            <p14:sldId id="390"/>
            <p14:sldId id="391"/>
            <p14:sldId id="379"/>
            <p14:sldId id="396"/>
            <p14:sldId id="305"/>
            <p14:sldId id="397"/>
            <p14:sldId id="393"/>
            <p14:sldId id="395"/>
            <p14:sldId id="394"/>
            <p14:sldId id="405"/>
            <p14:sldId id="399"/>
          </p14:sldIdLst>
        </p14:section>
        <p14:section name="Metrics" id="{6886126F-F721-D34B-B39F-CB3E263A40A4}">
          <p14:sldIdLst>
            <p14:sldId id="268"/>
          </p14:sldIdLst>
        </p14:section>
        <p14:section name="Data Reduction" id="{0CF6F25B-83D3-FC4D-A7AA-7DF2F4CCBE05}">
          <p14:sldIdLst>
            <p14:sldId id="280"/>
            <p14:sldId id="281"/>
          </p14:sldIdLst>
        </p14:section>
        <p14:section name="LR" id="{2F83FC4C-9DB7-CE40-8AA6-AFE48A9BF5F2}">
          <p14:sldIdLst>
            <p14:sldId id="317"/>
            <p14:sldId id="382"/>
            <p14:sldId id="383"/>
          </p14:sldIdLst>
        </p14:section>
        <p14:section name="DT" id="{231F3397-A73E-4C4B-B59A-453BD7F4BC34}">
          <p14:sldIdLst>
            <p14:sldId id="381"/>
            <p14:sldId id="380"/>
          </p14:sldIdLst>
        </p14:section>
        <p14:section name="SVM" id="{B686A0B0-E27B-614C-8175-D56E902936DA}">
          <p14:sldIdLst>
            <p14:sldId id="400"/>
            <p14:sldId id="292"/>
            <p14:sldId id="401"/>
            <p14:sldId id="402"/>
            <p14:sldId id="403"/>
            <p14:sldId id="318"/>
            <p14:sldId id="315"/>
            <p14:sldId id="404"/>
            <p14:sldId id="398"/>
          </p14:sldIdLst>
        </p14:section>
      </p14:sectionLst>
    </p:ext>
    <p:ext uri="{EFAFB233-063F-42B5-8137-9DF3F51BA10A}">
      <p15:sldGuideLst xmlns:p15="http://schemas.microsoft.com/office/powerpoint/2012/main">
        <p15:guide id="1" orient="horz">
          <p15:clr>
            <a:srgbClr val="A4A3A4"/>
          </p15:clr>
        </p15:guide>
        <p15:guide id="2" pos="156">
          <p15:clr>
            <a:srgbClr val="A4A3A4"/>
          </p15:clr>
        </p15:guide>
        <p15:guide id="3" pos="532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54"/>
    <p:restoredTop sz="94615"/>
  </p:normalViewPr>
  <p:slideViewPr>
    <p:cSldViewPr snapToGrid="0">
      <p:cViewPr varScale="1">
        <p:scale>
          <a:sx n="121" d="100"/>
          <a:sy n="121" d="100"/>
        </p:scale>
        <p:origin x="168" y="1240"/>
      </p:cViewPr>
      <p:guideLst>
        <p:guide orient="horz"/>
        <p:guide pos="156"/>
        <p:guide pos="5329"/>
      </p:guideLst>
    </p:cSldViewPr>
  </p:slideViewPr>
  <p:notesTextViewPr>
    <p:cViewPr>
      <p:scale>
        <a:sx n="100" d="100"/>
        <a:sy n="100" d="100"/>
      </p:scale>
      <p:origin x="0" y="0"/>
    </p:cViewPr>
  </p:notesTextViewPr>
  <p:notesViewPr>
    <p:cSldViewPr snapToGrid="0" showGuides="1">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985C1D-71CD-40A7-90E6-2A509741901C}" type="datetimeFigureOut">
              <a:rPr lang="en-US" smtClean="0"/>
              <a:t>9/28/22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66FBB0C-A7D5-48D1-AD1E-99DDE6D158DA}" type="slidenum">
              <a:rPr lang="en-US" smtClean="0"/>
              <a:t>‹#›</a:t>
            </a:fld>
            <a:endParaRPr lang="en-US"/>
          </a:p>
        </p:txBody>
      </p:sp>
    </p:spTree>
    <p:extLst>
      <p:ext uri="{BB962C8B-B14F-4D97-AF65-F5344CB8AC3E}">
        <p14:creationId xmlns:p14="http://schemas.microsoft.com/office/powerpoint/2010/main" val="33487883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9D1713-3CF6-4469-9746-34AB3FADFE84}" type="datetimeFigureOut">
              <a:rPr lang="en-US" smtClean="0"/>
              <a:pPr/>
              <a:t>9/28/22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68F494-0C48-417A-A877-0763ACB88C1A}" type="slidenum">
              <a:rPr lang="en-US" smtClean="0"/>
              <a:pPr/>
              <a:t>‹#›</a:t>
            </a:fld>
            <a:endParaRPr lang="en-US"/>
          </a:p>
        </p:txBody>
      </p:sp>
    </p:spTree>
    <p:extLst>
      <p:ext uri="{BB962C8B-B14F-4D97-AF65-F5344CB8AC3E}">
        <p14:creationId xmlns:p14="http://schemas.microsoft.com/office/powerpoint/2010/main" val="38850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WEKA refers to input data features as “attributes”</a:t>
            </a:r>
          </a:p>
        </p:txBody>
      </p:sp>
      <p:sp>
        <p:nvSpPr>
          <p:cNvPr id="4" name="Slide Number Placeholder 3"/>
          <p:cNvSpPr>
            <a:spLocks noGrp="1"/>
          </p:cNvSpPr>
          <p:nvPr>
            <p:ph type="sldNum" sz="quarter" idx="5"/>
          </p:nvPr>
        </p:nvSpPr>
        <p:spPr/>
        <p:txBody>
          <a:bodyPr/>
          <a:lstStyle/>
          <a:p>
            <a:fld id="{0268F494-0C48-417A-A877-0763ACB88C1A}" type="slidenum">
              <a:rPr lang="en-US" smtClean="0"/>
              <a:pPr/>
              <a:t>5</a:t>
            </a:fld>
            <a:endParaRPr lang="en-US"/>
          </a:p>
        </p:txBody>
      </p:sp>
    </p:spTree>
    <p:extLst>
      <p:ext uri="{BB962C8B-B14F-4D97-AF65-F5344CB8AC3E}">
        <p14:creationId xmlns:p14="http://schemas.microsoft.com/office/powerpoint/2010/main" val="78225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Dots might be training or validation data – shouldn’t look at testing yet!</a:t>
            </a:r>
          </a:p>
        </p:txBody>
      </p:sp>
      <p:sp>
        <p:nvSpPr>
          <p:cNvPr id="4" name="Slide Number Placeholder 3"/>
          <p:cNvSpPr>
            <a:spLocks noGrp="1"/>
          </p:cNvSpPr>
          <p:nvPr>
            <p:ph type="sldNum" sz="quarter" idx="10"/>
          </p:nvPr>
        </p:nvSpPr>
        <p:spPr/>
        <p:txBody>
          <a:bodyPr/>
          <a:lstStyle/>
          <a:p>
            <a:fld id="{6805841F-D1FB-F745-A920-7DE3297431B1}" type="slidenum">
              <a:rPr lang="en-US" smtClean="0"/>
              <a:t>21</a:t>
            </a:fld>
            <a:endParaRPr lang="en-US"/>
          </a:p>
        </p:txBody>
      </p:sp>
    </p:spTree>
    <p:extLst>
      <p:ext uri="{BB962C8B-B14F-4D97-AF65-F5344CB8AC3E}">
        <p14:creationId xmlns:p14="http://schemas.microsoft.com/office/powerpoint/2010/main" val="2908368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 [0,1],</a:t>
            </a:r>
            <a:r>
              <a:rPr lang="en-US" baseline="0" dirty="0"/>
              <a:t> SPEC: [0,1], ACC: [0,1] * 100%, F1: [0,1], MCC [-1,1]</a:t>
            </a:r>
          </a:p>
          <a:p>
            <a:r>
              <a:rPr lang="en-US" baseline="0" dirty="0"/>
              <a:t>Kappa stat -</a:t>
            </a:r>
            <a:r>
              <a:rPr lang="en-US" sz="1200" b="0" i="0" u="none" strike="noStrike" kern="1200" dirty="0">
                <a:solidFill>
                  <a:schemeClr val="tx1"/>
                </a:solidFill>
                <a:effectLst/>
                <a:latin typeface="+mn-lt"/>
                <a:ea typeface="+mn-ea"/>
                <a:cs typeface="+mn-cs"/>
              </a:rPr>
              <a:t> which agreement between raters/judges for qualitative categorical variables</a:t>
            </a:r>
            <a:endParaRPr lang="en-US" dirty="0"/>
          </a:p>
        </p:txBody>
      </p:sp>
      <p:sp>
        <p:nvSpPr>
          <p:cNvPr id="4" name="Slide Number Placeholder 3"/>
          <p:cNvSpPr>
            <a:spLocks noGrp="1"/>
          </p:cNvSpPr>
          <p:nvPr>
            <p:ph type="sldNum" sz="quarter" idx="10"/>
          </p:nvPr>
        </p:nvSpPr>
        <p:spPr/>
        <p:txBody>
          <a:bodyPr/>
          <a:lstStyle/>
          <a:p>
            <a:fld id="{6805841F-D1FB-F745-A920-7DE3297431B1}" type="slidenum">
              <a:rPr lang="en-US" smtClean="0"/>
              <a:t>24</a:t>
            </a:fld>
            <a:endParaRPr lang="en-US"/>
          </a:p>
        </p:txBody>
      </p:sp>
    </p:spTree>
    <p:extLst>
      <p:ext uri="{BB962C8B-B14F-4D97-AF65-F5344CB8AC3E}">
        <p14:creationId xmlns:p14="http://schemas.microsoft.com/office/powerpoint/2010/main" val="3097345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slides for</a:t>
            </a:r>
            <a:r>
              <a:rPr lang="en-US" baseline="0" dirty="0"/>
              <a:t> more DT details</a:t>
            </a:r>
            <a:endParaRPr lang="en-US" dirty="0"/>
          </a:p>
        </p:txBody>
      </p:sp>
      <p:sp>
        <p:nvSpPr>
          <p:cNvPr id="4" name="Slide Number Placeholder 3"/>
          <p:cNvSpPr>
            <a:spLocks noGrp="1"/>
          </p:cNvSpPr>
          <p:nvPr>
            <p:ph type="sldNum" sz="quarter" idx="10"/>
          </p:nvPr>
        </p:nvSpPr>
        <p:spPr/>
        <p:txBody>
          <a:bodyPr/>
          <a:lstStyle/>
          <a:p>
            <a:fld id="{88A096BB-EAD4-478A-B2F3-8753DF48E434}" type="slidenum">
              <a:rPr lang="en-US" smtClean="0"/>
              <a:t>36</a:t>
            </a:fld>
            <a:endParaRPr lang="en-US"/>
          </a:p>
        </p:txBody>
      </p:sp>
    </p:spTree>
    <p:extLst>
      <p:ext uri="{BB962C8B-B14F-4D97-AF65-F5344CB8AC3E}">
        <p14:creationId xmlns:p14="http://schemas.microsoft.com/office/powerpoint/2010/main" val="805241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we carefully select</a:t>
            </a:r>
            <a:r>
              <a:rPr lang="en-US" baseline="0" dirty="0"/>
              <a:t> a diverse set of features for </a:t>
            </a:r>
            <a:r>
              <a:rPr lang="en-US" baseline="0" dirty="0" err="1"/>
              <a:t>genereation</a:t>
            </a:r>
            <a:r>
              <a:rPr lang="en-US" baseline="0" dirty="0"/>
              <a:t> 1.</a:t>
            </a:r>
            <a:endParaRPr lang="en-US" dirty="0"/>
          </a:p>
        </p:txBody>
      </p:sp>
      <p:sp>
        <p:nvSpPr>
          <p:cNvPr id="4" name="Slide Number Placeholder 3"/>
          <p:cNvSpPr>
            <a:spLocks noGrp="1"/>
          </p:cNvSpPr>
          <p:nvPr>
            <p:ph type="sldNum" sz="quarter" idx="10"/>
          </p:nvPr>
        </p:nvSpPr>
        <p:spPr/>
        <p:txBody>
          <a:bodyPr/>
          <a:lstStyle/>
          <a:p>
            <a:fld id="{9AB41C73-55C5-4949-B272-382294C443E5}" type="slidenum">
              <a:rPr lang="en-US" smtClean="0"/>
              <a:t>48</a:t>
            </a:fld>
            <a:endParaRPr lang="en-US"/>
          </a:p>
        </p:txBody>
      </p:sp>
    </p:spTree>
    <p:extLst>
      <p:ext uri="{BB962C8B-B14F-4D97-AF65-F5344CB8AC3E}">
        <p14:creationId xmlns:p14="http://schemas.microsoft.com/office/powerpoint/2010/main" val="950395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may want to skip this slide</a:t>
            </a:r>
            <a:r>
              <a:rPr lang="en-US" baseline="0" dirty="0"/>
              <a:t> unless asked about DT specifics</a:t>
            </a:r>
            <a:endParaRPr lang="en-US" dirty="0"/>
          </a:p>
          <a:p>
            <a:endParaRPr lang="en-US" dirty="0"/>
          </a:p>
          <a:p>
            <a:r>
              <a:rPr lang="en-US" dirty="0"/>
              <a:t>Entropy</a:t>
            </a:r>
            <a:r>
              <a:rPr lang="en-US" baseline="0" dirty="0"/>
              <a:t> l</a:t>
            </a:r>
            <a:r>
              <a:rPr lang="en-US" dirty="0"/>
              <a:t>m = - sum{1…k}(</a:t>
            </a:r>
            <a:r>
              <a:rPr lang="en-US" dirty="0" err="1"/>
              <a:t>p_m^i</a:t>
            </a:r>
            <a:r>
              <a:rPr lang="en-US" baseline="0" dirty="0"/>
              <a:t> log2(</a:t>
            </a:r>
            <a:r>
              <a:rPr lang="en-US" baseline="0" dirty="0" err="1"/>
              <a:t>p_m^i</a:t>
            </a:r>
            <a:r>
              <a:rPr lang="en-US" baseline="0" dirty="0"/>
              <a:t>)</a:t>
            </a:r>
            <a:endParaRPr lang="en-US" dirty="0"/>
          </a:p>
        </p:txBody>
      </p:sp>
      <p:sp>
        <p:nvSpPr>
          <p:cNvPr id="4" name="Slide Number Placeholder 3"/>
          <p:cNvSpPr>
            <a:spLocks noGrp="1"/>
          </p:cNvSpPr>
          <p:nvPr>
            <p:ph type="sldNum" sz="quarter" idx="10"/>
          </p:nvPr>
        </p:nvSpPr>
        <p:spPr/>
        <p:txBody>
          <a:bodyPr/>
          <a:lstStyle/>
          <a:p>
            <a:fld id="{88A096BB-EAD4-478A-B2F3-8753DF48E434}" type="slidenum">
              <a:rPr lang="en-US" smtClean="0"/>
              <a:t>51</a:t>
            </a:fld>
            <a:endParaRPr lang="en-US"/>
          </a:p>
        </p:txBody>
      </p:sp>
    </p:spTree>
    <p:extLst>
      <p:ext uri="{BB962C8B-B14F-4D97-AF65-F5344CB8AC3E}">
        <p14:creationId xmlns:p14="http://schemas.microsoft.com/office/powerpoint/2010/main" val="4166475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we’re talking about using RF for classification here (Cost functions: </a:t>
            </a:r>
            <a:r>
              <a:rPr lang="en-US" dirty="0" err="1"/>
              <a:t>misclass</a:t>
            </a:r>
            <a:r>
              <a:rPr lang="en-US" dirty="0"/>
              <a:t> error, IG[</a:t>
            </a:r>
            <a:r>
              <a:rPr lang="en-US" dirty="0" err="1"/>
              <a:t>weka</a:t>
            </a:r>
            <a:r>
              <a:rPr lang="en-US" dirty="0"/>
              <a:t>], Gini index[R], deviance)…</a:t>
            </a:r>
          </a:p>
          <a:p>
            <a:r>
              <a:rPr lang="en-US" dirty="0"/>
              <a:t>But mention</a:t>
            </a:r>
            <a:r>
              <a:rPr lang="en-US" baseline="0" dirty="0"/>
              <a:t> </a:t>
            </a:r>
            <a:r>
              <a:rPr lang="en-US" dirty="0"/>
              <a:t>you</a:t>
            </a:r>
            <a:r>
              <a:rPr lang="en-US" baseline="0" dirty="0"/>
              <a:t> can also use them with regression (Cost </a:t>
            </a:r>
            <a:r>
              <a:rPr lang="en-US" baseline="0" dirty="0" err="1"/>
              <a:t>func</a:t>
            </a:r>
            <a:r>
              <a:rPr lang="en-US" baseline="0" dirty="0"/>
              <a:t>: squared error impurity)</a:t>
            </a:r>
          </a:p>
          <a:p>
            <a:endParaRPr lang="en-US" baseline="0" dirty="0"/>
          </a:p>
          <a:p>
            <a:r>
              <a:rPr lang="en-US" baseline="0" dirty="0"/>
              <a:t>Two </a:t>
            </a:r>
            <a:r>
              <a:rPr lang="en-US" baseline="0" dirty="0" err="1"/>
              <a:t>params</a:t>
            </a:r>
            <a:r>
              <a:rPr lang="en-US" baseline="0" dirty="0"/>
              <a:t>: #Trees, </a:t>
            </a:r>
            <a:r>
              <a:rPr lang="en-US" baseline="0" dirty="0" err="1"/>
              <a:t>Mtry</a:t>
            </a:r>
            <a:r>
              <a:rPr lang="en-US" baseline="0" dirty="0"/>
              <a:t> - Bagging is the same as </a:t>
            </a:r>
            <a:r>
              <a:rPr lang="en-US" baseline="0" dirty="0" err="1"/>
              <a:t>Mtry</a:t>
            </a:r>
            <a:r>
              <a:rPr lang="en-US" baseline="0" dirty="0"/>
              <a:t> = P</a:t>
            </a:r>
          </a:p>
          <a:p>
            <a:endParaRPr lang="en-US" baseline="0" dirty="0"/>
          </a:p>
          <a:p>
            <a:r>
              <a:rPr lang="en-US" baseline="0" dirty="0"/>
              <a:t>On values of </a:t>
            </a:r>
            <a:r>
              <a:rPr lang="en-US" baseline="0" dirty="0" err="1"/>
              <a:t>Mtry</a:t>
            </a:r>
            <a:r>
              <a:rPr lang="en-US" baseline="0" dirty="0"/>
              <a:t>:</a:t>
            </a:r>
          </a:p>
          <a:p>
            <a:r>
              <a:rPr lang="en-US" baseline="0" dirty="0" err="1"/>
              <a:t>Breiman</a:t>
            </a:r>
            <a:r>
              <a:rPr lang="en-US" baseline="0" dirty="0"/>
              <a:t> Paper: log2(p – 1) + 1</a:t>
            </a:r>
          </a:p>
          <a:p>
            <a:r>
              <a:rPr lang="en-US" baseline="0" dirty="0"/>
              <a:t>Weka: log2(p) + 1</a:t>
            </a:r>
          </a:p>
          <a:p>
            <a:r>
              <a:rPr lang="en-US" baseline="0" dirty="0"/>
              <a:t>R: </a:t>
            </a:r>
            <a:r>
              <a:rPr lang="en-US" baseline="0" dirty="0" err="1"/>
              <a:t>sqrt</a:t>
            </a:r>
            <a:r>
              <a:rPr lang="en-US" baseline="0" dirty="0"/>
              <a:t>(p – 1)</a:t>
            </a:r>
          </a:p>
          <a:p>
            <a:endParaRPr lang="en-US" baseline="0" dirty="0"/>
          </a:p>
          <a:p>
            <a:r>
              <a:rPr lang="en-US" baseline="0" dirty="0"/>
              <a:t>Ensemble of learners</a:t>
            </a:r>
            <a:endParaRPr lang="en-US" dirty="0"/>
          </a:p>
        </p:txBody>
      </p:sp>
      <p:sp>
        <p:nvSpPr>
          <p:cNvPr id="4" name="Slide Number Placeholder 3"/>
          <p:cNvSpPr>
            <a:spLocks noGrp="1"/>
          </p:cNvSpPr>
          <p:nvPr>
            <p:ph type="sldNum" sz="quarter" idx="10"/>
          </p:nvPr>
        </p:nvSpPr>
        <p:spPr/>
        <p:txBody>
          <a:bodyPr/>
          <a:lstStyle/>
          <a:p>
            <a:fld id="{88A096BB-EAD4-478A-B2F3-8753DF48E434}" type="slidenum">
              <a:rPr lang="en-US" smtClean="0"/>
              <a:t>52</a:t>
            </a:fld>
            <a:endParaRPr lang="en-US"/>
          </a:p>
        </p:txBody>
      </p:sp>
    </p:spTree>
    <p:extLst>
      <p:ext uri="{BB962C8B-B14F-4D97-AF65-F5344CB8AC3E}">
        <p14:creationId xmlns:p14="http://schemas.microsoft.com/office/powerpoint/2010/main" val="909579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60" y="0"/>
            <a:ext cx="9135879" cy="5143500"/>
          </a:xfrm>
          <a:prstGeom prst="rect">
            <a:avLst/>
          </a:prstGeom>
        </p:spPr>
      </p:pic>
      <p:sp>
        <p:nvSpPr>
          <p:cNvPr id="9" name="Title 8"/>
          <p:cNvSpPr>
            <a:spLocks noGrp="1"/>
          </p:cNvSpPr>
          <p:nvPr>
            <p:ph type="ctrTitle"/>
          </p:nvPr>
        </p:nvSpPr>
        <p:spPr bwMode="auto">
          <a:xfrm>
            <a:off x="758952" y="1600200"/>
            <a:ext cx="6473952" cy="10287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l" rtl="0">
              <a:spcBef>
                <a:spcPct val="0"/>
              </a:spcBef>
              <a:buNone/>
              <a:defRPr sz="3600" b="1" i="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1pPr>
          </a:lstStyle>
          <a:p>
            <a:r>
              <a:rPr kumimoji="0" lang="en-US" dirty="0"/>
              <a:t>Click to edit Master title style</a:t>
            </a:r>
          </a:p>
        </p:txBody>
      </p:sp>
      <p:sp>
        <p:nvSpPr>
          <p:cNvPr id="17" name="Subtitle 16"/>
          <p:cNvSpPr>
            <a:spLocks noGrp="1"/>
          </p:cNvSpPr>
          <p:nvPr>
            <p:ph type="subTitle" idx="1"/>
          </p:nvPr>
        </p:nvSpPr>
        <p:spPr>
          <a:xfrm>
            <a:off x="758952" y="1162050"/>
            <a:ext cx="6473952" cy="342900"/>
          </a:xfrm>
        </p:spPr>
        <p:txBody>
          <a:bodyPr lIns="0" rIns="18288">
            <a:normAutofit/>
          </a:bodyPr>
          <a:lstStyle>
            <a:lvl1pPr marL="0" marR="45720" indent="0" algn="l">
              <a:buNone/>
              <a:defRPr sz="2400" b="1" i="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
        <p:nvSpPr>
          <p:cNvPr id="8" name="Text Placeholder 7"/>
          <p:cNvSpPr>
            <a:spLocks noGrp="1"/>
          </p:cNvSpPr>
          <p:nvPr>
            <p:ph type="body" sz="quarter" idx="13"/>
          </p:nvPr>
        </p:nvSpPr>
        <p:spPr>
          <a:xfrm>
            <a:off x="758952" y="3483864"/>
            <a:ext cx="6473952" cy="342900"/>
          </a:xfrm>
        </p:spPr>
        <p:txBody>
          <a:bodyPr>
            <a:noAutofit/>
          </a:bodyPr>
          <a:lstStyle>
            <a:lvl1pPr>
              <a:buNone/>
              <a:defRPr sz="1600" b="0" i="0">
                <a:latin typeface="Open Sans" panose="020B0606030504020204" pitchFamily="34" charset="0"/>
                <a:ea typeface="Open Sans" panose="020B0606030504020204" pitchFamily="34" charset="0"/>
                <a:cs typeface="Open Sans" panose="020B0606030504020204" pitchFamily="34" charset="0"/>
              </a:defRPr>
            </a:lvl1pPr>
            <a:lvl2pPr>
              <a:defRPr sz="1600"/>
            </a:lvl2pPr>
            <a:lvl3pPr>
              <a:defRPr sz="1600"/>
            </a:lvl3pPr>
            <a:lvl4pPr>
              <a:defRPr sz="1600"/>
            </a:lvl4pPr>
            <a:lvl5pPr>
              <a:defRPr sz="1600"/>
            </a:lvl5pPr>
          </a:lstStyle>
          <a:p>
            <a:pPr lvl="0"/>
            <a:r>
              <a:rPr lang="en-US" dirty="0"/>
              <a:t>Click to edit Master text styles</a:t>
            </a:r>
          </a:p>
        </p:txBody>
      </p:sp>
      <p:sp>
        <p:nvSpPr>
          <p:cNvPr id="10" name="Text Placeholder 7"/>
          <p:cNvSpPr>
            <a:spLocks noGrp="1"/>
          </p:cNvSpPr>
          <p:nvPr>
            <p:ph type="body" sz="quarter" idx="14"/>
          </p:nvPr>
        </p:nvSpPr>
        <p:spPr bwMode="gray">
          <a:xfrm>
            <a:off x="3657600" y="4400550"/>
            <a:ext cx="5184648" cy="226314"/>
          </a:xfrm>
        </p:spPr>
        <p:txBody>
          <a:bodyPr>
            <a:noAutofit/>
          </a:bodyPr>
          <a:lstStyle>
            <a:lvl1pPr>
              <a:buNone/>
              <a:defRPr sz="1800" b="1">
                <a:solidFill>
                  <a:schemeClr val="bg1"/>
                </a:solidFill>
              </a:defRPr>
            </a:lvl1pPr>
            <a:lvl2pPr>
              <a:defRPr sz="1600"/>
            </a:lvl2pPr>
            <a:lvl3pPr>
              <a:defRPr sz="1600"/>
            </a:lvl3pPr>
            <a:lvl4pPr>
              <a:defRPr sz="1600"/>
            </a:lvl4pPr>
            <a:lvl5pPr>
              <a:defRPr sz="1600"/>
            </a:lvl5pPr>
          </a:lstStyle>
          <a:p>
            <a:pPr lvl="0"/>
            <a:r>
              <a:rPr lang="en-US" dirty="0"/>
              <a:t>Click to edit Master text styles</a:t>
            </a:r>
          </a:p>
        </p:txBody>
      </p:sp>
      <p:sp>
        <p:nvSpPr>
          <p:cNvPr id="11" name="Text Placeholder 7"/>
          <p:cNvSpPr>
            <a:spLocks noGrp="1"/>
          </p:cNvSpPr>
          <p:nvPr>
            <p:ph type="body" sz="quarter" idx="15"/>
          </p:nvPr>
        </p:nvSpPr>
        <p:spPr bwMode="gray">
          <a:xfrm>
            <a:off x="3657600" y="4677156"/>
            <a:ext cx="5184648" cy="404622"/>
          </a:xfrm>
        </p:spPr>
        <p:txBody>
          <a:bodyPr>
            <a:noAutofit/>
          </a:bodyPr>
          <a:lstStyle>
            <a:lvl1pPr>
              <a:buNone/>
              <a:defRPr sz="1400" b="0">
                <a:solidFill>
                  <a:schemeClr val="bg1"/>
                </a:solidFill>
              </a:defRPr>
            </a:lvl1pPr>
            <a:lvl2pPr>
              <a:defRPr sz="1600"/>
            </a:lvl2pPr>
            <a:lvl3pPr>
              <a:defRPr sz="1600"/>
            </a:lvl3pPr>
            <a:lvl4pPr>
              <a:defRPr sz="1600"/>
            </a:lvl4pPr>
            <a:lvl5pPr>
              <a:defRPr sz="1600"/>
            </a:lvl5pPr>
          </a:lstStyle>
          <a:p>
            <a:pPr lvl="0"/>
            <a:r>
              <a:rPr lang="en-US" dirty="0"/>
              <a:t>Click to edit Master text styles</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 y="4437125"/>
            <a:ext cx="2231141" cy="573025"/>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59031" y="377189"/>
            <a:ext cx="4765964" cy="274321"/>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522842" y="2459509"/>
            <a:ext cx="564539" cy="180566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028700"/>
            <a:ext cx="914400" cy="3429000"/>
          </a:xfrm>
        </p:spPr>
        <p:txBody>
          <a:bodyPr vert="eaVert"/>
          <a:lstStyle/>
          <a:p>
            <a:r>
              <a:rPr kumimoji="0" lang="en-US"/>
              <a:t>Click to edit Master title style</a:t>
            </a:r>
            <a:endParaRPr kumimoji="0" lang="en-US" dirty="0"/>
          </a:p>
        </p:txBody>
      </p:sp>
      <p:sp>
        <p:nvSpPr>
          <p:cNvPr id="3" name="Vertical Text Placeholder 2"/>
          <p:cNvSpPr>
            <a:spLocks noGrp="1"/>
          </p:cNvSpPr>
          <p:nvPr>
            <p:ph type="body" orient="vert" idx="1"/>
          </p:nvPr>
        </p:nvSpPr>
        <p:spPr>
          <a:xfrm>
            <a:off x="228600" y="1028700"/>
            <a:ext cx="6248400" cy="34290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262421" y="167245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256926-DD16-EF46-9937-5E425C01C37A}" type="datetimeFigureOut">
              <a:rPr lang="en-US" smtClean="0"/>
              <a:t>9/28/22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232EA5-1013-5044-9D4A-0D759FF7F5F3}" type="slidenum">
              <a:rPr lang="en-US" smtClean="0"/>
              <a:t>‹#›</a:t>
            </a:fld>
            <a:endParaRPr lang="en-US"/>
          </a:p>
        </p:txBody>
      </p:sp>
    </p:spTree>
    <p:extLst>
      <p:ext uri="{BB962C8B-B14F-4D97-AF65-F5344CB8AC3E}">
        <p14:creationId xmlns:p14="http://schemas.microsoft.com/office/powerpoint/2010/main" val="3027103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lvl2pPr>
              <a:defRPr sz="2400"/>
            </a:lvl2pPr>
            <a:lvl3pPr>
              <a:defRPr sz="2000"/>
            </a:lvl3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6" name="Slide Number Placeholder 5"/>
          <p:cNvSpPr>
            <a:spLocks noGrp="1"/>
          </p:cNvSpPr>
          <p:nvPr>
            <p:ph type="sldNum" sz="quarter" idx="12"/>
          </p:nvPr>
        </p:nvSpPr>
        <p:spPr>
          <a:xfrm>
            <a:off x="8515350" y="4814316"/>
            <a:ext cx="528066" cy="288036"/>
          </a:xfrm>
        </p:spPr>
        <p:txBody>
          <a:bodyPr/>
          <a:lstStyle/>
          <a:p>
            <a:fld id="{0235576B-7F3C-4840-ADD7-A9DF1158E3A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bwMode="gray"/>
        <p:txBody>
          <a:bodyPr/>
          <a:lstStyle/>
          <a:p>
            <a:fld id="{0235576B-7F3C-4840-ADD7-A9DF1158E3A5}" type="slidenum">
              <a:rPr lang="en-US" smtClean="0"/>
              <a:pPr/>
              <a:t>‹#›</a:t>
            </a:fld>
            <a:endParaRPr lang="en-US"/>
          </a:p>
        </p:txBody>
      </p:sp>
      <p:sp>
        <p:nvSpPr>
          <p:cNvPr id="2" name="Title 1"/>
          <p:cNvSpPr>
            <a:spLocks noGrp="1"/>
          </p:cNvSpPr>
          <p:nvPr>
            <p:ph type="title"/>
          </p:nvPr>
        </p:nvSpPr>
        <p:spPr>
          <a:xfrm>
            <a:off x="758952" y="1488186"/>
            <a:ext cx="6473952" cy="1028700"/>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3600" b="1" cap="none" baseline="0" dirty="0">
                <a:ln w="635">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758952" y="2571750"/>
            <a:ext cx="6473952" cy="1028700"/>
          </a:xfrm>
        </p:spPr>
        <p:txBody>
          <a:bodyPr lIns="0" rIns="0" anchor="t">
            <a:normAutofit/>
          </a:bodyPr>
          <a:lstStyle>
            <a:lvl1pPr marL="0" indent="0">
              <a:buNone/>
              <a:defRPr sz="24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2688" t="88884" r="71156" b="2223"/>
          <a:stretch/>
        </p:blipFill>
        <p:spPr>
          <a:xfrm>
            <a:off x="123824" y="4486275"/>
            <a:ext cx="2390775" cy="609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116586"/>
            <a:ext cx="7781925" cy="685800"/>
          </a:xfrm>
        </p:spPr>
        <p:txBody>
          <a:bodyPr/>
          <a:lstStyle/>
          <a:p>
            <a:r>
              <a:rPr kumimoji="0" lang="en-US"/>
              <a:t>Click to edit Master title style</a:t>
            </a:r>
            <a:endParaRPr kumimoji="0" lang="en-US" dirty="0"/>
          </a:p>
        </p:txBody>
      </p:sp>
      <p:sp>
        <p:nvSpPr>
          <p:cNvPr id="3" name="Content Placeholder 2"/>
          <p:cNvSpPr>
            <a:spLocks noGrp="1"/>
          </p:cNvSpPr>
          <p:nvPr>
            <p:ph sz="half" idx="1"/>
          </p:nvPr>
        </p:nvSpPr>
        <p:spPr>
          <a:xfrm>
            <a:off x="228600" y="1145286"/>
            <a:ext cx="3771900" cy="3312414"/>
          </a:xfrm>
        </p:spPr>
        <p:txBody>
          <a:bodyPr/>
          <a:lstStyle>
            <a:lvl1pPr>
              <a:defRPr sz="20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4" name="Content Placeholder 3"/>
          <p:cNvSpPr>
            <a:spLocks noGrp="1"/>
          </p:cNvSpPr>
          <p:nvPr>
            <p:ph sz="half" idx="2"/>
          </p:nvPr>
        </p:nvSpPr>
        <p:spPr>
          <a:xfrm>
            <a:off x="4238625" y="1145286"/>
            <a:ext cx="3771900" cy="3312414"/>
          </a:xfrm>
        </p:spPr>
        <p:txBody>
          <a:bodyPr/>
          <a:lstStyle>
            <a:lvl1pPr eaLnBrk="1" latinLnBrk="0" hangingPunct="1">
              <a:defRPr sz="2000"/>
            </a:lvl1pPr>
            <a:lvl2pPr eaLnBrk="1" latinLnBrk="0" hangingPunct="1">
              <a:defRPr sz="2000"/>
            </a:lvl2pPr>
            <a:lvl3pPr eaLnBrk="1" latinLnBrk="0" hangingPunct="1">
              <a:defRPr sz="1800"/>
            </a:lvl3pPr>
            <a:lvl4pPr eaLnBrk="1" latinLnBrk="0" hangingPunct="1">
              <a:defRPr sz="1800"/>
            </a:lvl4pPr>
            <a:lvl5pPr eaLnBrk="1" latinLnBrk="0" hangingPunct="1">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7" name="Slide Number Placeholder 6"/>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8599" y="116586"/>
            <a:ext cx="7781925" cy="685800"/>
          </a:xfrm>
        </p:spPr>
        <p:txBody>
          <a:bodyPr tIns="45720" anchor="b"/>
          <a:lstStyle>
            <a:lvl1pPr>
              <a:defRPr/>
            </a:lvl1pPr>
          </a:lstStyle>
          <a:p>
            <a:r>
              <a:rPr kumimoji="0" lang="en-US"/>
              <a:t>Click to edit Master title style</a:t>
            </a:r>
            <a:endParaRPr kumimoji="0" lang="en-US" dirty="0"/>
          </a:p>
        </p:txBody>
      </p:sp>
      <p:sp>
        <p:nvSpPr>
          <p:cNvPr id="3" name="Text Placeholder 2"/>
          <p:cNvSpPr>
            <a:spLocks noGrp="1"/>
          </p:cNvSpPr>
          <p:nvPr>
            <p:ph type="body" idx="1"/>
          </p:nvPr>
        </p:nvSpPr>
        <p:spPr>
          <a:xfrm>
            <a:off x="228599" y="1085850"/>
            <a:ext cx="3781425" cy="494514"/>
          </a:xfrm>
        </p:spPr>
        <p:txBody>
          <a:bodyPr lIns="45720" tIns="0" rIns="45720" bIns="0" anchor="ctr">
            <a:noAutofit/>
          </a:bodyPr>
          <a:lstStyle>
            <a:lvl1pPr marL="0" indent="0">
              <a:buNone/>
              <a:defRPr sz="20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a:t>Click to edit Master text styles</a:t>
            </a:r>
          </a:p>
        </p:txBody>
      </p:sp>
      <p:sp>
        <p:nvSpPr>
          <p:cNvPr id="4" name="Text Placeholder 3"/>
          <p:cNvSpPr>
            <a:spLocks noGrp="1"/>
          </p:cNvSpPr>
          <p:nvPr>
            <p:ph type="body" sz="half" idx="3"/>
          </p:nvPr>
        </p:nvSpPr>
        <p:spPr>
          <a:xfrm>
            <a:off x="4248150" y="1089232"/>
            <a:ext cx="3774948" cy="491132"/>
          </a:xfrm>
        </p:spPr>
        <p:txBody>
          <a:bodyPr lIns="45720" tIns="0" rIns="45720" bIns="0" anchor="ctr">
            <a:normAutofit/>
          </a:bodyPr>
          <a:lstStyle>
            <a:lvl1pPr marL="0" indent="0">
              <a:buNone/>
              <a:defRPr sz="20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dirty="0"/>
              <a:t>Click to edit Master text styles</a:t>
            </a:r>
          </a:p>
        </p:txBody>
      </p:sp>
      <p:sp>
        <p:nvSpPr>
          <p:cNvPr id="5" name="Content Placeholder 4"/>
          <p:cNvSpPr>
            <a:spLocks noGrp="1"/>
          </p:cNvSpPr>
          <p:nvPr>
            <p:ph sz="quarter" idx="2"/>
          </p:nvPr>
        </p:nvSpPr>
        <p:spPr>
          <a:xfrm>
            <a:off x="228599" y="1580364"/>
            <a:ext cx="3781425" cy="2877336"/>
          </a:xfrm>
        </p:spPr>
        <p:txBody>
          <a:bodyPr tIns="0"/>
          <a:lstStyle>
            <a:lvl1pPr eaLnBrk="1" latinLnBrk="0" hangingPunct="1">
              <a:defRPr sz="2000"/>
            </a:lvl1pPr>
            <a:lvl2pPr eaLnBrk="1" latinLnBrk="0" hangingPunct="1">
              <a:defRPr sz="2000"/>
            </a:lvl2pPr>
            <a:lvl3pPr eaLnBrk="1" latinLnBrk="0" hangingPunct="1">
              <a:defRPr sz="1800"/>
            </a:lvl3pPr>
            <a:lvl4pPr eaLnBrk="1" latinLnBrk="0" hangingPunct="1">
              <a:defRPr sz="1800"/>
            </a:lvl4pPr>
            <a:lvl5pPr eaLnBrk="1" latinLnBrk="0" hangingPunct="1">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6" name="Content Placeholder 5"/>
          <p:cNvSpPr>
            <a:spLocks noGrp="1"/>
          </p:cNvSpPr>
          <p:nvPr>
            <p:ph sz="quarter" idx="4"/>
          </p:nvPr>
        </p:nvSpPr>
        <p:spPr>
          <a:xfrm>
            <a:off x="4257675" y="1580364"/>
            <a:ext cx="3765423" cy="2877336"/>
          </a:xfrm>
        </p:spPr>
        <p:txBody>
          <a:bodyPr tIns="0"/>
          <a:lstStyle>
            <a:lvl1pPr>
              <a:defRPr sz="2000"/>
            </a:lvl1pPr>
            <a:lvl2pPr>
              <a:defRPr sz="2000"/>
            </a:lvl2pPr>
            <a:lvl3pPr>
              <a:defRPr sz="1800"/>
            </a:lvl3pPr>
            <a:lvl4pPr>
              <a:defRPr sz="1800"/>
            </a:lvl4pPr>
            <a:lvl5pPr>
              <a:defRPr sz="18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9" name="Slide Number Placeholder 8"/>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8600" y="116586"/>
            <a:ext cx="7543800" cy="6858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200" b="1">
                <a:ln>
                  <a:noFill/>
                </a:ln>
                <a:solidFill>
                  <a:schemeClr val="tx1"/>
                </a:solidFill>
                <a:effectLst/>
                <a:latin typeface="+mj-lt"/>
                <a:ea typeface="+mj-ea"/>
                <a:cs typeface="+mj-cs"/>
              </a:defRPr>
            </a:lvl1pPr>
          </a:lstStyle>
          <a:p>
            <a:r>
              <a:rPr kumimoji="0" lang="en-US"/>
              <a:t>Click to edit Master title style</a:t>
            </a:r>
            <a:endParaRPr kumimoji="0" lang="en-US" dirty="0"/>
          </a:p>
        </p:txBody>
      </p:sp>
      <p:sp>
        <p:nvSpPr>
          <p:cNvPr id="5" name="Slide Number Placeholder 4"/>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3" y="0"/>
            <a:ext cx="9135877" cy="5143499"/>
          </a:xfrm>
          <a:prstGeom prst="rect">
            <a:avLst/>
          </a:prstGeom>
        </p:spPr>
      </p:pic>
      <p:sp>
        <p:nvSpPr>
          <p:cNvPr id="7" name="Slide Number Placeholder 6"/>
          <p:cNvSpPr>
            <a:spLocks noGrp="1"/>
          </p:cNvSpPr>
          <p:nvPr>
            <p:ph type="sldNum" sz="quarter" idx="12"/>
          </p:nvPr>
        </p:nvSpPr>
        <p:spPr>
          <a:xfrm>
            <a:off x="8129016" y="4814316"/>
            <a:ext cx="914400" cy="288036"/>
          </a:xfrm>
        </p:spPr>
        <p:txBody>
          <a:bodyPr/>
          <a:lstStyle/>
          <a:p>
            <a:fld id="{0235576B-7F3C-4840-ADD7-A9DF1158E3A5}" type="slidenum">
              <a:rPr lang="en-US" smtClean="0"/>
              <a:pPr/>
              <a:t>‹#›</a:t>
            </a:fld>
            <a:endParaRPr lang="en-US" dirty="0"/>
          </a:p>
        </p:txBody>
      </p:sp>
      <p:sp>
        <p:nvSpPr>
          <p:cNvPr id="11" name="Content Placeholder 3"/>
          <p:cNvSpPr>
            <a:spLocks noGrp="1"/>
          </p:cNvSpPr>
          <p:nvPr>
            <p:ph sz="half" idx="1"/>
          </p:nvPr>
        </p:nvSpPr>
        <p:spPr>
          <a:xfrm>
            <a:off x="3124200" y="445770"/>
            <a:ext cx="4724400" cy="4011930"/>
          </a:xfrm>
        </p:spPr>
        <p:txBody>
          <a:bodyPr tIns="0"/>
          <a:lstStyle>
            <a:lvl1pPr>
              <a:defRPr sz="2400"/>
            </a:lvl1pPr>
            <a:lvl2pPr>
              <a:defRPr sz="2400"/>
            </a:lvl2pPr>
            <a:lvl3pPr>
              <a:defRPr sz="2000"/>
            </a:lvl3pPr>
            <a:lvl4pPr>
              <a:defRPr sz="2000"/>
            </a:lvl4pPr>
            <a:lvl5pPr>
              <a:defRPr sz="2000"/>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13" name="Title 1"/>
          <p:cNvSpPr>
            <a:spLocks noGrp="1"/>
          </p:cNvSpPr>
          <p:nvPr>
            <p:ph type="title"/>
          </p:nvPr>
        </p:nvSpPr>
        <p:spPr>
          <a:xfrm>
            <a:off x="228600" y="442914"/>
            <a:ext cx="2743200" cy="871538"/>
          </a:xfrm>
        </p:spPr>
        <p:txBody>
          <a:bodyPr lIns="0" anchor="b">
            <a:noAutofit/>
          </a:bodyPr>
          <a:lstStyle>
            <a:lvl1pPr algn="l" rtl="0">
              <a:spcBef>
                <a:spcPct val="0"/>
              </a:spcBef>
              <a:buNone/>
              <a:defRPr sz="2400" b="1">
                <a:ln>
                  <a:noFill/>
                </a:ln>
                <a:solidFill>
                  <a:schemeClr val="tx2"/>
                </a:solidFill>
                <a:effectLst/>
                <a:latin typeface="+mj-lt"/>
                <a:ea typeface="+mj-ea"/>
                <a:cs typeface="+mj-cs"/>
              </a:defRPr>
            </a:lvl1pPr>
          </a:lstStyle>
          <a:p>
            <a:r>
              <a:rPr kumimoji="0" lang="en-US" dirty="0"/>
              <a:t>Click to edit Master title style</a:t>
            </a:r>
          </a:p>
        </p:txBody>
      </p:sp>
      <p:sp>
        <p:nvSpPr>
          <p:cNvPr id="14" name="Text Placeholder 2"/>
          <p:cNvSpPr>
            <a:spLocks noGrp="1"/>
          </p:cNvSpPr>
          <p:nvPr>
            <p:ph type="body" idx="2"/>
          </p:nvPr>
        </p:nvSpPr>
        <p:spPr>
          <a:xfrm>
            <a:off x="228600" y="1314450"/>
            <a:ext cx="2743200" cy="3155410"/>
          </a:xfrm>
        </p:spPr>
        <p:txBody>
          <a:bodyPr lIns="18288" rIns="18288">
            <a:normAutofit/>
          </a:bodyPr>
          <a:lstStyle>
            <a:lvl1pPr marL="0" indent="0" algn="l">
              <a:buNone/>
              <a:defRPr sz="20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dirty="0"/>
              <a:t>Click to edit Master text styles</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22842" y="2933703"/>
            <a:ext cx="564539" cy="1805668"/>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6" name="Slide Number Placeholder 5"/>
          <p:cNvSpPr>
            <a:spLocks noGrp="1"/>
          </p:cNvSpPr>
          <p:nvPr>
            <p:ph type="sldNum" sz="quarter" idx="12"/>
          </p:nvPr>
        </p:nvSpPr>
        <p:spPr/>
        <p:txBody>
          <a:bodyPr/>
          <a:lstStyle/>
          <a:p>
            <a:fld id="{0235576B-7F3C-4840-ADD7-A9DF1158E3A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4.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 y="0"/>
            <a:ext cx="9145382" cy="5143500"/>
          </a:xfrm>
          <a:prstGeom prst="rect">
            <a:avLst/>
          </a:prstGeom>
        </p:spPr>
      </p:pic>
      <p:sp>
        <p:nvSpPr>
          <p:cNvPr id="9" name="Title Placeholder 8"/>
          <p:cNvSpPr>
            <a:spLocks noGrp="1"/>
          </p:cNvSpPr>
          <p:nvPr>
            <p:ph type="title"/>
          </p:nvPr>
        </p:nvSpPr>
        <p:spPr>
          <a:xfrm>
            <a:off x="228599" y="116586"/>
            <a:ext cx="7781925" cy="685800"/>
          </a:xfrm>
          <a:prstGeom prst="rect">
            <a:avLst/>
          </a:prstGeom>
        </p:spPr>
        <p:txBody>
          <a:bodyPr vert="horz" lIns="0" rIns="0" bIns="0" anchor="b">
            <a:normAutofit/>
          </a:bodyPr>
          <a:lstStyle/>
          <a:p>
            <a:r>
              <a:rPr kumimoji="0" lang="en-US" dirty="0"/>
              <a:t>Click to edit Master title style</a:t>
            </a:r>
          </a:p>
        </p:txBody>
      </p:sp>
      <p:sp>
        <p:nvSpPr>
          <p:cNvPr id="30" name="Text Placeholder 29"/>
          <p:cNvSpPr>
            <a:spLocks noGrp="1"/>
          </p:cNvSpPr>
          <p:nvPr>
            <p:ph type="body" idx="1"/>
          </p:nvPr>
        </p:nvSpPr>
        <p:spPr>
          <a:xfrm>
            <a:off x="228600" y="1145286"/>
            <a:ext cx="7772400" cy="3312414"/>
          </a:xfrm>
          <a:prstGeom prst="rect">
            <a:avLst/>
          </a:prstGeom>
        </p:spPr>
        <p:txBody>
          <a:bodyPr vert="horz" lIns="0" tIns="0" rIns="0" bIns="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8" name="Slide Number Placeholder 17"/>
          <p:cNvSpPr>
            <a:spLocks noGrp="1"/>
          </p:cNvSpPr>
          <p:nvPr>
            <p:ph type="sldNum" sz="quarter" idx="4"/>
          </p:nvPr>
        </p:nvSpPr>
        <p:spPr>
          <a:xfrm>
            <a:off x="8522842" y="4814316"/>
            <a:ext cx="520574" cy="281559"/>
          </a:xfrm>
          <a:prstGeom prst="rect">
            <a:avLst/>
          </a:prstGeom>
        </p:spPr>
        <p:txBody>
          <a:bodyPr vert="horz" lIns="91440" tIns="45720" rIns="91440" bIns="45720" anchor="b"/>
          <a:lstStyle>
            <a:lvl1pPr algn="r" eaLnBrk="1" latinLnBrk="0" hangingPunct="1">
              <a:defRPr kumimoji="0" sz="1200">
                <a:solidFill>
                  <a:schemeClr val="bg1"/>
                </a:solidFill>
              </a:defRPr>
            </a:lvl1pPr>
          </a:lstStyle>
          <a:p>
            <a:fld id="{0235576B-7F3C-4840-ADD7-A9DF1158E3A5}" type="slidenum">
              <a:rPr lang="en-US" smtClean="0"/>
              <a:pPr/>
              <a:t>‹#›</a:t>
            </a:fld>
            <a:endParaRPr lang="en-US" dirty="0"/>
          </a:p>
        </p:txBody>
      </p:sp>
      <p:pic>
        <p:nvPicPr>
          <p:cNvPr id="7" name="Picture 6"/>
          <p:cNvPicPr>
            <a:picLocks noChangeAspect="1"/>
          </p:cNvPicPr>
          <p:nvPr userDrawn="1"/>
        </p:nvPicPr>
        <p:blipFill rotWithShape="1">
          <a:blip r:embed="rId14" cstate="print">
            <a:extLst>
              <a:ext uri="{28A0092B-C50C-407E-A947-70E740481C1C}">
                <a14:useLocalDpi xmlns:a14="http://schemas.microsoft.com/office/drawing/2010/main" val="0"/>
              </a:ext>
            </a:extLst>
          </a:blip>
          <a:srcRect l="2688" t="88884" r="71156" b="2223"/>
          <a:stretch/>
        </p:blipFill>
        <p:spPr>
          <a:xfrm>
            <a:off x="123824" y="4486275"/>
            <a:ext cx="2390775" cy="609600"/>
          </a:xfrm>
          <a:prstGeom prst="rect">
            <a:avLst/>
          </a:prstGeom>
        </p:spPr>
      </p:pic>
      <p:pic>
        <p:nvPicPr>
          <p:cNvPr id="10" name="Picture 9"/>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522842" y="2933703"/>
            <a:ext cx="564539" cy="180566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 id="2147483671" r:id="rId10"/>
    <p:sldLayoutId id="2147483672" r:id="rId11"/>
  </p:sldLayoutIdLst>
  <p:hf hdr="0" ftr="0" dt="0"/>
  <p:txStyles>
    <p:titleStyle>
      <a:lvl1pPr algn="l" rtl="0" eaLnBrk="1" latinLnBrk="0" hangingPunct="1">
        <a:spcBef>
          <a:spcPct val="0"/>
        </a:spcBef>
        <a:buNone/>
        <a:defRPr kumimoji="0" sz="3200" b="1" i="0" kern="1200">
          <a:ln>
            <a:noFill/>
          </a:ln>
          <a:solidFill>
            <a:schemeClr val="tx1"/>
          </a:solidFill>
          <a:effectLst/>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rtl="0" eaLnBrk="1" latinLnBrk="0" hangingPunct="1">
        <a:spcBef>
          <a:spcPct val="20000"/>
        </a:spcBef>
        <a:buClr>
          <a:schemeClr val="tx2"/>
        </a:buClr>
        <a:buSzPct val="100000"/>
        <a:buFont typeface="Wingdings" pitchFamily="2" charset="2"/>
        <a:buChar char="§"/>
        <a:defRPr kumimoji="0"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5613" indent="-227013" algn="l" rtl="0" eaLnBrk="1" latinLnBrk="0" hangingPunct="1">
        <a:spcBef>
          <a:spcPct val="20000"/>
        </a:spcBef>
        <a:buClr>
          <a:schemeClr val="tx2"/>
        </a:buClr>
        <a:buSzPct val="100000"/>
        <a:buFont typeface="Arial" pitchFamily="34" charset="0"/>
        <a:buChar char="•"/>
        <a:defRPr kumimoji="0" sz="24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85800" indent="-228600" algn="l" rtl="0" eaLnBrk="1" latinLnBrk="0" hangingPunct="1">
        <a:spcBef>
          <a:spcPct val="20000"/>
        </a:spcBef>
        <a:buClr>
          <a:schemeClr val="tx2"/>
        </a:buClr>
        <a:buSzPct val="100000"/>
        <a:buFont typeface="Arial" pitchFamily="34" charset="0"/>
        <a:buChar char="–"/>
        <a:defRPr kumimoji="0"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914400" indent="-228600" algn="l" rtl="0" eaLnBrk="1" latinLnBrk="0" hangingPunct="1">
        <a:spcBef>
          <a:spcPct val="20000"/>
        </a:spcBef>
        <a:buClr>
          <a:schemeClr val="accent2"/>
        </a:buClr>
        <a:buSzPct val="100000"/>
        <a:buFont typeface="Wingdings" pitchFamily="2" charset="2"/>
        <a:buChar char="§"/>
        <a:defRPr kumimoji="0"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144588" indent="-230188" algn="l" rtl="0" eaLnBrk="1" latinLnBrk="0" hangingPunct="1">
        <a:spcBef>
          <a:spcPct val="20000"/>
        </a:spcBef>
        <a:buClr>
          <a:schemeClr val="accent2"/>
        </a:buClr>
        <a:buSzPct val="100000"/>
        <a:buFont typeface="Arial" pitchFamily="34" charset="0"/>
        <a:buChar char="•"/>
        <a:defRPr kumimoji="0" sz="2000" b="0" i="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iaid/bcbb-training-intro-to-machine-learning" TargetMode="External"/><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11.xml"/><Relationship Id="rId4" Type="http://schemas.openxmlformats.org/officeDocument/2006/relationships/image" Target="../media/image22.tiff"/></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hyperlink" Target="https://dveltri.com/BCBB/WEKA/weka_challenge.zip"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iaid/bcbb-training-intro-to-machine-learning" TargetMode="External"/><Relationship Id="rId2" Type="http://schemas.openxmlformats.org/officeDocument/2006/relationships/hyperlink" Target="mailto:daniel.veltri@nih.gov"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tiff"/><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95220" y="1097944"/>
            <a:ext cx="6473952" cy="1028700"/>
          </a:xfrm>
        </p:spPr>
        <p:txBody>
          <a:bodyPr>
            <a:normAutofit fontScale="90000"/>
          </a:bodyPr>
          <a:lstStyle/>
          <a:p>
            <a:r>
              <a:rPr lang="en-US" b="0" dirty="0"/>
              <a:t>Introduction to Machine Learning with WEKA</a:t>
            </a:r>
            <a:endParaRPr lang="en-US" dirty="0"/>
          </a:p>
        </p:txBody>
      </p:sp>
      <p:sp>
        <p:nvSpPr>
          <p:cNvPr id="6" name="Text Placeholder 5"/>
          <p:cNvSpPr>
            <a:spLocks noGrp="1"/>
          </p:cNvSpPr>
          <p:nvPr>
            <p:ph type="body" sz="quarter" idx="13"/>
          </p:nvPr>
        </p:nvSpPr>
        <p:spPr>
          <a:xfrm>
            <a:off x="567409" y="3395425"/>
            <a:ext cx="6473952" cy="342900"/>
          </a:xfrm>
        </p:spPr>
        <p:txBody>
          <a:bodyPr/>
          <a:lstStyle/>
          <a:p>
            <a:r>
              <a:rPr lang="en-US" dirty="0"/>
              <a:t>September 29, 2022</a:t>
            </a:r>
          </a:p>
        </p:txBody>
      </p:sp>
      <p:sp>
        <p:nvSpPr>
          <p:cNvPr id="7" name="Text Placeholder 6"/>
          <p:cNvSpPr>
            <a:spLocks noGrp="1"/>
          </p:cNvSpPr>
          <p:nvPr>
            <p:ph type="body" sz="quarter" idx="14"/>
          </p:nvPr>
        </p:nvSpPr>
        <p:spPr>
          <a:xfrm>
            <a:off x="3657600" y="4477875"/>
            <a:ext cx="5184648" cy="226314"/>
          </a:xfrm>
        </p:spPr>
        <p:txBody>
          <a:bodyPr/>
          <a:lstStyle/>
          <a:p>
            <a:r>
              <a:rPr lang="en-US" dirty="0"/>
              <a:t>Daniel Veltri, Ph.D.</a:t>
            </a:r>
          </a:p>
        </p:txBody>
      </p:sp>
      <p:pic>
        <p:nvPicPr>
          <p:cNvPr id="2" name="Picture 1">
            <a:extLst>
              <a:ext uri="{FF2B5EF4-FFF2-40B4-BE49-F238E27FC236}">
                <a16:creationId xmlns:a16="http://schemas.microsoft.com/office/drawing/2014/main" id="{A145497E-9975-DA4E-ADA6-113C1031D6B7}"/>
              </a:ext>
            </a:extLst>
          </p:cNvPr>
          <p:cNvPicPr>
            <a:picLocks noChangeAspect="1"/>
          </p:cNvPicPr>
          <p:nvPr/>
        </p:nvPicPr>
        <p:blipFill>
          <a:blip r:embed="rId2"/>
          <a:stretch>
            <a:fillRect/>
          </a:stretch>
        </p:blipFill>
        <p:spPr>
          <a:xfrm flipH="1">
            <a:off x="6403086" y="1709704"/>
            <a:ext cx="1659636" cy="1659636"/>
          </a:xfrm>
          <a:prstGeom prst="rect">
            <a:avLst/>
          </a:prstGeom>
        </p:spPr>
      </p:pic>
      <p:sp>
        <p:nvSpPr>
          <p:cNvPr id="8" name="TextBox 7">
            <a:extLst>
              <a:ext uri="{FF2B5EF4-FFF2-40B4-BE49-F238E27FC236}">
                <a16:creationId xmlns:a16="http://schemas.microsoft.com/office/drawing/2014/main" id="{32C2FE36-55C4-C34B-CFD9-FE191A26E976}"/>
              </a:ext>
            </a:extLst>
          </p:cNvPr>
          <p:cNvSpPr txBox="1"/>
          <p:nvPr/>
        </p:nvSpPr>
        <p:spPr>
          <a:xfrm>
            <a:off x="495220" y="3831544"/>
            <a:ext cx="6737684" cy="646331"/>
          </a:xfrm>
          <a:prstGeom prst="rect">
            <a:avLst/>
          </a:prstGeom>
          <a:noFill/>
        </p:spPr>
        <p:txBody>
          <a:bodyPr wrap="square">
            <a:spAutoFit/>
          </a:bodyPr>
          <a:lstStyle/>
          <a:p>
            <a:r>
              <a:rPr lang="en-US" dirty="0">
                <a:hlinkClick r:id="rId3"/>
              </a:rPr>
              <a:t>https://github.com/niaid/bcbb-training-intro-to-machine-learning</a:t>
            </a:r>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olded Corner 13">
            <a:extLst>
              <a:ext uri="{FF2B5EF4-FFF2-40B4-BE49-F238E27FC236}">
                <a16:creationId xmlns:a16="http://schemas.microsoft.com/office/drawing/2014/main" id="{A9AAA66A-CA9C-E54F-93D5-BA2579D2F508}"/>
              </a:ext>
            </a:extLst>
          </p:cNvPr>
          <p:cNvSpPr/>
          <p:nvPr/>
        </p:nvSpPr>
        <p:spPr>
          <a:xfrm>
            <a:off x="265943" y="1099718"/>
            <a:ext cx="1962976" cy="2511778"/>
          </a:xfrm>
          <a:prstGeom prst="foldedCorne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400" dirty="0">
                <a:solidFill>
                  <a:schemeClr val="tx1"/>
                </a:solidFill>
              </a:rPr>
              <a:t>Dear Sir/Madam,</a:t>
            </a:r>
          </a:p>
          <a:p>
            <a:endParaRPr lang="en-US" sz="1400" dirty="0">
              <a:solidFill>
                <a:schemeClr val="tx1"/>
              </a:solidFill>
            </a:endParaRPr>
          </a:p>
          <a:p>
            <a:r>
              <a:rPr lang="en-US" sz="1400" dirty="0">
                <a:solidFill>
                  <a:schemeClr val="tx1"/>
                </a:solidFill>
              </a:rPr>
              <a:t>You have won a free vacation!</a:t>
            </a:r>
          </a:p>
          <a:p>
            <a:endParaRPr lang="en-US" sz="1400" dirty="0">
              <a:solidFill>
                <a:schemeClr val="tx1"/>
              </a:solidFill>
            </a:endParaRPr>
          </a:p>
          <a:p>
            <a:r>
              <a:rPr lang="en-US" sz="1400" dirty="0">
                <a:solidFill>
                  <a:schemeClr val="tx1"/>
                </a:solidFill>
              </a:rPr>
              <a:t>Please click this link to claim your prize:</a:t>
            </a:r>
          </a:p>
          <a:p>
            <a:endParaRPr lang="en-US" sz="1400" dirty="0">
              <a:solidFill>
                <a:schemeClr val="tx1"/>
              </a:solidFill>
            </a:endParaRPr>
          </a:p>
          <a:p>
            <a:r>
              <a:rPr lang="en-US" sz="1000" i="1" dirty="0">
                <a:solidFill>
                  <a:srgbClr val="002060"/>
                </a:solidFill>
              </a:rPr>
              <a:t>http://www.scarywebsite.info </a:t>
            </a:r>
          </a:p>
          <a:p>
            <a:pPr algn="ctr"/>
            <a:endParaRPr lang="en-US" dirty="0"/>
          </a:p>
        </p:txBody>
      </p:sp>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t>
            </a:r>
            <a:r>
              <a:rPr lang="en-US" i="1" dirty="0"/>
              <a:t>Learning</a:t>
            </a:r>
            <a:r>
              <a:rPr lang="en-US" dirty="0"/>
              <a:t>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10</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a:t>
            </a:r>
          </a:p>
        </p:txBody>
      </p:sp>
      <p:sp>
        <p:nvSpPr>
          <p:cNvPr id="6" name="TextBox 5">
            <a:extLst>
              <a:ext uri="{FF2B5EF4-FFF2-40B4-BE49-F238E27FC236}">
                <a16:creationId xmlns:a16="http://schemas.microsoft.com/office/drawing/2014/main" id="{C5549048-D61E-E241-8EBC-CE42C8785554}"/>
              </a:ext>
            </a:extLst>
          </p:cNvPr>
          <p:cNvSpPr txBox="1"/>
          <p:nvPr/>
        </p:nvSpPr>
        <p:spPr>
          <a:xfrm>
            <a:off x="469226" y="3671331"/>
            <a:ext cx="1518429" cy="646331"/>
          </a:xfrm>
          <a:prstGeom prst="rect">
            <a:avLst/>
          </a:prstGeom>
          <a:noFill/>
        </p:spPr>
        <p:txBody>
          <a:bodyPr wrap="none" rtlCol="0">
            <a:spAutoFit/>
          </a:bodyPr>
          <a:lstStyle/>
          <a:p>
            <a:r>
              <a:rPr lang="en-US" dirty="0"/>
              <a:t>INPUT DATA</a:t>
            </a:r>
          </a:p>
          <a:p>
            <a:pPr algn="ctr"/>
            <a:r>
              <a:rPr lang="en-US" dirty="0"/>
              <a:t>(X)</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12" name="TextBox 11">
            <a:extLst>
              <a:ext uri="{FF2B5EF4-FFF2-40B4-BE49-F238E27FC236}">
                <a16:creationId xmlns:a16="http://schemas.microsoft.com/office/drawing/2014/main" id="{5208CB68-CA02-624D-8F97-796F42FECED3}"/>
              </a:ext>
            </a:extLst>
          </p:cNvPr>
          <p:cNvSpPr txBox="1"/>
          <p:nvPr/>
        </p:nvSpPr>
        <p:spPr>
          <a:xfrm>
            <a:off x="6697476" y="2129405"/>
            <a:ext cx="1346844" cy="584775"/>
          </a:xfrm>
          <a:prstGeom prst="rect">
            <a:avLst/>
          </a:prstGeom>
          <a:noFill/>
        </p:spPr>
        <p:txBody>
          <a:bodyPr wrap="none" rtlCol="0">
            <a:spAutoFit/>
          </a:bodyPr>
          <a:lstStyle/>
          <a:p>
            <a:r>
              <a:rPr lang="en-US" sz="3200" dirty="0">
                <a:solidFill>
                  <a:srgbClr val="C00000"/>
                </a:solidFill>
              </a:rPr>
              <a:t>99.9%</a:t>
            </a:r>
          </a:p>
        </p:txBody>
      </p:sp>
      <p:sp>
        <p:nvSpPr>
          <p:cNvPr id="3" name="TextBox 2">
            <a:extLst>
              <a:ext uri="{FF2B5EF4-FFF2-40B4-BE49-F238E27FC236}">
                <a16:creationId xmlns:a16="http://schemas.microsoft.com/office/drawing/2014/main" id="{1EFB7A2F-6DCE-C644-AC97-7A5AB941C2BD}"/>
              </a:ext>
            </a:extLst>
          </p:cNvPr>
          <p:cNvSpPr txBox="1"/>
          <p:nvPr/>
        </p:nvSpPr>
        <p:spPr>
          <a:xfrm>
            <a:off x="3373610" y="2218739"/>
            <a:ext cx="1669118" cy="1015663"/>
          </a:xfrm>
          <a:prstGeom prst="rect">
            <a:avLst/>
          </a:prstGeom>
          <a:solidFill>
            <a:schemeClr val="bg1"/>
          </a:solidFill>
        </p:spPr>
        <p:txBody>
          <a:bodyPr wrap="square" rtlCol="0">
            <a:spAutoFit/>
          </a:bodyPr>
          <a:lstStyle/>
          <a:p>
            <a:pPr algn="ctr"/>
            <a:r>
              <a:rPr lang="en-US" sz="1200" dirty="0"/>
              <a:t>No specific name?</a:t>
            </a:r>
          </a:p>
          <a:p>
            <a:pPr algn="ctr"/>
            <a:r>
              <a:rPr lang="en-US" sz="1200" dirty="0"/>
              <a:t>and/or </a:t>
            </a:r>
          </a:p>
          <a:p>
            <a:pPr algn="ctr"/>
            <a:r>
              <a:rPr lang="en-US" sz="1200" dirty="0"/>
              <a:t>Free vacation?</a:t>
            </a:r>
          </a:p>
          <a:p>
            <a:pPr algn="ctr"/>
            <a:r>
              <a:rPr lang="en-US" sz="1200" dirty="0"/>
              <a:t>and/or</a:t>
            </a:r>
          </a:p>
          <a:p>
            <a:pPr algn="ctr"/>
            <a:r>
              <a:rPr lang="en-US" sz="1200" dirty="0"/>
              <a:t>Has </a:t>
            </a:r>
            <a:r>
              <a:rPr lang="en-US" sz="1200" i="1" dirty="0"/>
              <a:t>.info </a:t>
            </a:r>
            <a:r>
              <a:rPr lang="en-US" sz="1200" dirty="0"/>
              <a:t>link?</a:t>
            </a:r>
          </a:p>
        </p:txBody>
      </p:sp>
      <p:sp>
        <p:nvSpPr>
          <p:cNvPr id="8" name="TextBox 7">
            <a:extLst>
              <a:ext uri="{FF2B5EF4-FFF2-40B4-BE49-F238E27FC236}">
                <a16:creationId xmlns:a16="http://schemas.microsoft.com/office/drawing/2014/main" id="{54012CC0-DCCC-6447-B4CB-5D198362D9EF}"/>
              </a:ext>
            </a:extLst>
          </p:cNvPr>
          <p:cNvSpPr txBox="1"/>
          <p:nvPr/>
        </p:nvSpPr>
        <p:spPr>
          <a:xfrm>
            <a:off x="2473243" y="4219241"/>
            <a:ext cx="4935742" cy="646331"/>
          </a:xfrm>
          <a:prstGeom prst="rect">
            <a:avLst/>
          </a:prstGeom>
          <a:noFill/>
        </p:spPr>
        <p:txBody>
          <a:bodyPr wrap="square" rtlCol="0">
            <a:spAutoFit/>
          </a:bodyPr>
          <a:lstStyle/>
          <a:p>
            <a:pPr algn="ctr"/>
            <a:r>
              <a:rPr lang="en-US" dirty="0"/>
              <a:t>This is another classification problem with numerical </a:t>
            </a:r>
            <a:r>
              <a:rPr lang="en-US" i="1" dirty="0"/>
              <a:t>(prediction probabilities</a:t>
            </a:r>
            <a:r>
              <a:rPr lang="en-US" dirty="0"/>
              <a:t>)</a:t>
            </a:r>
            <a:r>
              <a:rPr lang="en-US" i="1" dirty="0"/>
              <a:t> </a:t>
            </a:r>
            <a:r>
              <a:rPr lang="en-US" dirty="0"/>
              <a:t>output</a:t>
            </a:r>
            <a:endParaRPr lang="en-US" i="1" dirty="0"/>
          </a:p>
        </p:txBody>
      </p:sp>
      <p:sp>
        <p:nvSpPr>
          <p:cNvPr id="18" name="TextBox 17">
            <a:extLst>
              <a:ext uri="{FF2B5EF4-FFF2-40B4-BE49-F238E27FC236}">
                <a16:creationId xmlns:a16="http://schemas.microsoft.com/office/drawing/2014/main" id="{B1E49566-DA1A-324F-8E60-6E0BDB428850}"/>
              </a:ext>
            </a:extLst>
          </p:cNvPr>
          <p:cNvSpPr txBox="1"/>
          <p:nvPr/>
        </p:nvSpPr>
        <p:spPr>
          <a:xfrm>
            <a:off x="6625866" y="26881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pic>
        <p:nvPicPr>
          <p:cNvPr id="15" name="Picture 14">
            <a:extLst>
              <a:ext uri="{FF2B5EF4-FFF2-40B4-BE49-F238E27FC236}">
                <a16:creationId xmlns:a16="http://schemas.microsoft.com/office/drawing/2014/main" id="{85132532-CF51-B940-86CD-E65CC288D2CB}"/>
              </a:ext>
            </a:extLst>
          </p:cNvPr>
          <p:cNvPicPr>
            <a:picLocks noChangeAspect="1"/>
          </p:cNvPicPr>
          <p:nvPr/>
        </p:nvPicPr>
        <p:blipFill>
          <a:blip r:embed="rId2"/>
          <a:stretch>
            <a:fillRect/>
          </a:stretch>
        </p:blipFill>
        <p:spPr>
          <a:xfrm>
            <a:off x="6527800" y="1025975"/>
            <a:ext cx="1478824" cy="1103430"/>
          </a:xfrm>
          <a:prstGeom prst="rect">
            <a:avLst/>
          </a:prstGeom>
        </p:spPr>
      </p:pic>
    </p:spTree>
    <p:extLst>
      <p:ext uri="{BB962C8B-B14F-4D97-AF65-F5344CB8AC3E}">
        <p14:creationId xmlns:p14="http://schemas.microsoft.com/office/powerpoint/2010/main" val="222626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7DC1-61EA-5D47-B720-C965B7D5FFFB}"/>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992CAAC-BEB4-594E-BA19-9981868536B0}"/>
              </a:ext>
            </a:extLst>
          </p:cNvPr>
          <p:cNvSpPr>
            <a:spLocks noGrp="1"/>
          </p:cNvSpPr>
          <p:nvPr>
            <p:ph idx="1"/>
          </p:nvPr>
        </p:nvSpPr>
        <p:spPr>
          <a:xfrm>
            <a:off x="228600" y="1112239"/>
            <a:ext cx="7772400" cy="3312414"/>
          </a:xfrm>
        </p:spPr>
        <p:txBody>
          <a:bodyPr>
            <a:normAutofit/>
          </a:bodyPr>
          <a:lstStyle/>
          <a:p>
            <a:r>
              <a:rPr lang="en-US" sz="1800" dirty="0"/>
              <a:t>The previous examples of ML algorithms were “supervised learning” – where we train our approach using </a:t>
            </a:r>
            <a:r>
              <a:rPr lang="en-US" sz="1800" i="1" dirty="0"/>
              <a:t>both</a:t>
            </a:r>
            <a:r>
              <a:rPr lang="en-US" sz="1800" dirty="0"/>
              <a:t> example INPUT and example OUTPUT.</a:t>
            </a:r>
          </a:p>
          <a:p>
            <a:endParaRPr lang="en-US" sz="1800" dirty="0"/>
          </a:p>
          <a:p>
            <a:r>
              <a:rPr lang="en-US" sz="1800" dirty="0"/>
              <a:t>You can now take your trained approach (a “model”) and use it to make predictions on new (unseen) data! </a:t>
            </a:r>
          </a:p>
          <a:p>
            <a:endParaRPr lang="en-US" sz="1800" dirty="0"/>
          </a:p>
          <a:p>
            <a:r>
              <a:rPr lang="en-US" sz="1800" dirty="0"/>
              <a:t>There is also “unsupervised learning” – where we only use the INPUT and </a:t>
            </a:r>
            <a:r>
              <a:rPr lang="en-US" sz="1800" i="1" dirty="0"/>
              <a:t>a specific set of rules </a:t>
            </a:r>
            <a:r>
              <a:rPr lang="en-US" sz="1800" dirty="0"/>
              <a:t>to produce OUTPUT.</a:t>
            </a:r>
          </a:p>
        </p:txBody>
      </p:sp>
      <p:sp>
        <p:nvSpPr>
          <p:cNvPr id="4" name="Slide Number Placeholder 3">
            <a:extLst>
              <a:ext uri="{FF2B5EF4-FFF2-40B4-BE49-F238E27FC236}">
                <a16:creationId xmlns:a16="http://schemas.microsoft.com/office/drawing/2014/main" id="{A7C41349-94A1-5849-9D1B-D4F397C128DF}"/>
              </a:ext>
            </a:extLst>
          </p:cNvPr>
          <p:cNvSpPr>
            <a:spLocks noGrp="1"/>
          </p:cNvSpPr>
          <p:nvPr>
            <p:ph type="sldNum" sz="quarter" idx="12"/>
          </p:nvPr>
        </p:nvSpPr>
        <p:spPr/>
        <p:txBody>
          <a:bodyPr/>
          <a:lstStyle/>
          <a:p>
            <a:fld id="{0235576B-7F3C-4840-ADD7-A9DF1158E3A5}" type="slidenum">
              <a:rPr lang="en-US" smtClean="0"/>
              <a:pPr/>
              <a:t>11</a:t>
            </a:fld>
            <a:endParaRPr lang="en-US"/>
          </a:p>
        </p:txBody>
      </p:sp>
    </p:spTree>
    <p:extLst>
      <p:ext uri="{BB962C8B-B14F-4D97-AF65-F5344CB8AC3E}">
        <p14:creationId xmlns:p14="http://schemas.microsoft.com/office/powerpoint/2010/main" val="3026684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6AD7-4B0F-FE47-892B-9AB3E501EE9F}"/>
              </a:ext>
            </a:extLst>
          </p:cNvPr>
          <p:cNvSpPr>
            <a:spLocks noGrp="1"/>
          </p:cNvSpPr>
          <p:nvPr>
            <p:ph type="title"/>
          </p:nvPr>
        </p:nvSpPr>
        <p:spPr/>
        <p:txBody>
          <a:bodyPr>
            <a:noAutofit/>
          </a:bodyPr>
          <a:lstStyle/>
          <a:p>
            <a:r>
              <a:rPr lang="en-US" sz="2400" dirty="0"/>
              <a:t>An Unsupervised Clustering Algorithm Example …</a:t>
            </a:r>
          </a:p>
        </p:txBody>
      </p:sp>
      <p:sp>
        <p:nvSpPr>
          <p:cNvPr id="4" name="Slide Number Placeholder 3">
            <a:extLst>
              <a:ext uri="{FF2B5EF4-FFF2-40B4-BE49-F238E27FC236}">
                <a16:creationId xmlns:a16="http://schemas.microsoft.com/office/drawing/2014/main" id="{D75CC139-F6F7-8C43-98CE-25342B626983}"/>
              </a:ext>
            </a:extLst>
          </p:cNvPr>
          <p:cNvSpPr>
            <a:spLocks noGrp="1"/>
          </p:cNvSpPr>
          <p:nvPr>
            <p:ph type="sldNum" sz="quarter" idx="12"/>
          </p:nvPr>
        </p:nvSpPr>
        <p:spPr/>
        <p:txBody>
          <a:bodyPr/>
          <a:lstStyle/>
          <a:p>
            <a:fld id="{0235576B-7F3C-4840-ADD7-A9DF1158E3A5}" type="slidenum">
              <a:rPr lang="en-US" smtClean="0"/>
              <a:pPr/>
              <a:t>12</a:t>
            </a:fld>
            <a:endParaRPr lang="en-US"/>
          </a:p>
        </p:txBody>
      </p:sp>
      <p:cxnSp>
        <p:nvCxnSpPr>
          <p:cNvPr id="7" name="Straight Arrow Connector 6">
            <a:extLst>
              <a:ext uri="{FF2B5EF4-FFF2-40B4-BE49-F238E27FC236}">
                <a16:creationId xmlns:a16="http://schemas.microsoft.com/office/drawing/2014/main" id="{63FD5B4E-B17F-2B4C-ADB1-7EC550C340A5}"/>
              </a:ext>
            </a:extLst>
          </p:cNvPr>
          <p:cNvCxnSpPr/>
          <p:nvPr/>
        </p:nvCxnSpPr>
        <p:spPr>
          <a:xfrm>
            <a:off x="2649415" y="1277816"/>
            <a:ext cx="0" cy="3407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8774F5-79EF-3148-8406-D6177EC3EB9D}"/>
              </a:ext>
            </a:extLst>
          </p:cNvPr>
          <p:cNvCxnSpPr>
            <a:cxnSpLocks/>
          </p:cNvCxnSpPr>
          <p:nvPr/>
        </p:nvCxnSpPr>
        <p:spPr>
          <a:xfrm>
            <a:off x="1500554" y="3938954"/>
            <a:ext cx="5591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FFD24F8-473A-6E40-9C17-7C4E6AB0E333}"/>
              </a:ext>
            </a:extLst>
          </p:cNvPr>
          <p:cNvSpPr txBox="1"/>
          <p:nvPr/>
        </p:nvSpPr>
        <p:spPr>
          <a:xfrm>
            <a:off x="3731513" y="1616011"/>
            <a:ext cx="30008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AB9472CD-B43F-1F48-BE6E-A5F611A73D2A}"/>
              </a:ext>
            </a:extLst>
          </p:cNvPr>
          <p:cNvSpPr txBox="1"/>
          <p:nvPr/>
        </p:nvSpPr>
        <p:spPr>
          <a:xfrm>
            <a:off x="3059723" y="1556106"/>
            <a:ext cx="30008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1C9F2850-B3DD-BE44-845F-CA47AD719F4B}"/>
              </a:ext>
            </a:extLst>
          </p:cNvPr>
          <p:cNvSpPr txBox="1"/>
          <p:nvPr/>
        </p:nvSpPr>
        <p:spPr>
          <a:xfrm>
            <a:off x="3615426" y="1325247"/>
            <a:ext cx="30008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3C67E7C5-B3CB-3B4B-8381-6FF71C8CCB35}"/>
              </a:ext>
            </a:extLst>
          </p:cNvPr>
          <p:cNvSpPr txBox="1"/>
          <p:nvPr/>
        </p:nvSpPr>
        <p:spPr>
          <a:xfrm>
            <a:off x="6232031" y="1835686"/>
            <a:ext cx="30008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917D3E45-635C-3D49-B7AB-04043EAA9C65}"/>
              </a:ext>
            </a:extLst>
          </p:cNvPr>
          <p:cNvSpPr txBox="1"/>
          <p:nvPr/>
        </p:nvSpPr>
        <p:spPr>
          <a:xfrm>
            <a:off x="5851029" y="1395395"/>
            <a:ext cx="30008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F1F010A9-40F6-F14B-87CE-CE4652FB0DCC}"/>
              </a:ext>
            </a:extLst>
          </p:cNvPr>
          <p:cNvSpPr txBox="1"/>
          <p:nvPr/>
        </p:nvSpPr>
        <p:spPr>
          <a:xfrm>
            <a:off x="6382072" y="1277816"/>
            <a:ext cx="30008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6900B28C-3E22-3140-8135-6AFED491C39B}"/>
              </a:ext>
            </a:extLst>
          </p:cNvPr>
          <p:cNvSpPr txBox="1"/>
          <p:nvPr/>
        </p:nvSpPr>
        <p:spPr>
          <a:xfrm>
            <a:off x="4663426" y="3400286"/>
            <a:ext cx="30008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E53E32AE-7234-964A-8002-E482A27388FB}"/>
              </a:ext>
            </a:extLst>
          </p:cNvPr>
          <p:cNvSpPr txBox="1"/>
          <p:nvPr/>
        </p:nvSpPr>
        <p:spPr>
          <a:xfrm>
            <a:off x="4513385" y="2737959"/>
            <a:ext cx="300082" cy="369332"/>
          </a:xfrm>
          <a:prstGeom prst="rect">
            <a:avLst/>
          </a:prstGeom>
          <a:noFill/>
        </p:spPr>
        <p:txBody>
          <a:bodyPr wrap="none" rtlCol="0">
            <a:spAutoFit/>
          </a:bodyPr>
          <a:lstStyle/>
          <a:p>
            <a:r>
              <a:rPr lang="en-US" dirty="0"/>
              <a:t>x</a:t>
            </a:r>
          </a:p>
        </p:txBody>
      </p:sp>
      <p:sp>
        <p:nvSpPr>
          <p:cNvPr id="19" name="TextBox 18">
            <a:extLst>
              <a:ext uri="{FF2B5EF4-FFF2-40B4-BE49-F238E27FC236}">
                <a16:creationId xmlns:a16="http://schemas.microsoft.com/office/drawing/2014/main" id="{4F982374-CDAA-5A4B-A7D9-96A6D1344009}"/>
              </a:ext>
            </a:extLst>
          </p:cNvPr>
          <p:cNvSpPr txBox="1"/>
          <p:nvPr/>
        </p:nvSpPr>
        <p:spPr>
          <a:xfrm>
            <a:off x="5069088" y="2507100"/>
            <a:ext cx="300082" cy="369332"/>
          </a:xfrm>
          <a:prstGeom prst="rect">
            <a:avLst/>
          </a:prstGeom>
          <a:noFill/>
        </p:spPr>
        <p:txBody>
          <a:bodyPr wrap="none" rtlCol="0">
            <a:spAutoFit/>
          </a:bodyPr>
          <a:lstStyle/>
          <a:p>
            <a:r>
              <a:rPr lang="en-US" dirty="0"/>
              <a:t>x</a:t>
            </a:r>
          </a:p>
        </p:txBody>
      </p:sp>
      <p:sp>
        <p:nvSpPr>
          <p:cNvPr id="20" name="TextBox 19">
            <a:extLst>
              <a:ext uri="{FF2B5EF4-FFF2-40B4-BE49-F238E27FC236}">
                <a16:creationId xmlns:a16="http://schemas.microsoft.com/office/drawing/2014/main" id="{824F5496-F0B0-7645-84A4-F3B493AABC3E}"/>
              </a:ext>
            </a:extLst>
          </p:cNvPr>
          <p:cNvSpPr txBox="1"/>
          <p:nvPr/>
        </p:nvSpPr>
        <p:spPr>
          <a:xfrm>
            <a:off x="2753989" y="4292479"/>
            <a:ext cx="5669181" cy="646331"/>
          </a:xfrm>
          <a:prstGeom prst="rect">
            <a:avLst/>
          </a:prstGeom>
          <a:noFill/>
        </p:spPr>
        <p:txBody>
          <a:bodyPr wrap="none" rtlCol="0">
            <a:spAutoFit/>
          </a:bodyPr>
          <a:lstStyle/>
          <a:p>
            <a:pPr algn="ctr"/>
            <a:r>
              <a:rPr lang="en-US" dirty="0"/>
              <a:t>Our initial input points ...</a:t>
            </a:r>
            <a:br>
              <a:rPr lang="en-US" dirty="0"/>
            </a:br>
            <a:r>
              <a:rPr lang="en-US" dirty="0"/>
              <a:t>(typically we would give the program X/Y coordinates)</a:t>
            </a:r>
          </a:p>
        </p:txBody>
      </p:sp>
    </p:spTree>
    <p:extLst>
      <p:ext uri="{BB962C8B-B14F-4D97-AF65-F5344CB8AC3E}">
        <p14:creationId xmlns:p14="http://schemas.microsoft.com/office/powerpoint/2010/main" val="3020737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6AD7-4B0F-FE47-892B-9AB3E501EE9F}"/>
              </a:ext>
            </a:extLst>
          </p:cNvPr>
          <p:cNvSpPr>
            <a:spLocks noGrp="1"/>
          </p:cNvSpPr>
          <p:nvPr>
            <p:ph type="title"/>
          </p:nvPr>
        </p:nvSpPr>
        <p:spPr/>
        <p:txBody>
          <a:bodyPr>
            <a:noAutofit/>
          </a:bodyPr>
          <a:lstStyle/>
          <a:p>
            <a:r>
              <a:rPr lang="en-US" sz="2400" dirty="0"/>
              <a:t>An Unsupervised Clustering Algorithm Example …</a:t>
            </a:r>
          </a:p>
        </p:txBody>
      </p:sp>
      <p:sp>
        <p:nvSpPr>
          <p:cNvPr id="4" name="Slide Number Placeholder 3">
            <a:extLst>
              <a:ext uri="{FF2B5EF4-FFF2-40B4-BE49-F238E27FC236}">
                <a16:creationId xmlns:a16="http://schemas.microsoft.com/office/drawing/2014/main" id="{D75CC139-F6F7-8C43-98CE-25342B626983}"/>
              </a:ext>
            </a:extLst>
          </p:cNvPr>
          <p:cNvSpPr>
            <a:spLocks noGrp="1"/>
          </p:cNvSpPr>
          <p:nvPr>
            <p:ph type="sldNum" sz="quarter" idx="12"/>
          </p:nvPr>
        </p:nvSpPr>
        <p:spPr/>
        <p:txBody>
          <a:bodyPr/>
          <a:lstStyle/>
          <a:p>
            <a:fld id="{0235576B-7F3C-4840-ADD7-A9DF1158E3A5}" type="slidenum">
              <a:rPr lang="en-US" smtClean="0"/>
              <a:pPr/>
              <a:t>13</a:t>
            </a:fld>
            <a:endParaRPr lang="en-US"/>
          </a:p>
        </p:txBody>
      </p:sp>
      <p:cxnSp>
        <p:nvCxnSpPr>
          <p:cNvPr id="7" name="Straight Arrow Connector 6">
            <a:extLst>
              <a:ext uri="{FF2B5EF4-FFF2-40B4-BE49-F238E27FC236}">
                <a16:creationId xmlns:a16="http://schemas.microsoft.com/office/drawing/2014/main" id="{63FD5B4E-B17F-2B4C-ADB1-7EC550C340A5}"/>
              </a:ext>
            </a:extLst>
          </p:cNvPr>
          <p:cNvCxnSpPr/>
          <p:nvPr/>
        </p:nvCxnSpPr>
        <p:spPr>
          <a:xfrm>
            <a:off x="2649415" y="1277816"/>
            <a:ext cx="0" cy="3407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8774F5-79EF-3148-8406-D6177EC3EB9D}"/>
              </a:ext>
            </a:extLst>
          </p:cNvPr>
          <p:cNvCxnSpPr>
            <a:cxnSpLocks/>
          </p:cNvCxnSpPr>
          <p:nvPr/>
        </p:nvCxnSpPr>
        <p:spPr>
          <a:xfrm>
            <a:off x="1500554" y="3938954"/>
            <a:ext cx="5591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24F5496-F0B0-7645-84A4-F3B493AABC3E}"/>
              </a:ext>
            </a:extLst>
          </p:cNvPr>
          <p:cNvSpPr txBox="1"/>
          <p:nvPr/>
        </p:nvSpPr>
        <p:spPr>
          <a:xfrm>
            <a:off x="3395357" y="4292479"/>
            <a:ext cx="3779166" cy="646331"/>
          </a:xfrm>
          <a:prstGeom prst="rect">
            <a:avLst/>
          </a:prstGeom>
          <a:noFill/>
        </p:spPr>
        <p:txBody>
          <a:bodyPr wrap="square" rtlCol="0">
            <a:spAutoFit/>
          </a:bodyPr>
          <a:lstStyle/>
          <a:p>
            <a:pPr algn="ctr"/>
            <a:r>
              <a:rPr lang="en-US" dirty="0"/>
              <a:t>The output after clustering...</a:t>
            </a:r>
          </a:p>
          <a:p>
            <a:pPr algn="ctr"/>
            <a:r>
              <a:rPr lang="en-US" dirty="0"/>
              <a:t>What might the rules be?</a:t>
            </a:r>
          </a:p>
        </p:txBody>
      </p:sp>
      <p:sp>
        <p:nvSpPr>
          <p:cNvPr id="21" name="TextBox 20">
            <a:extLst>
              <a:ext uri="{FF2B5EF4-FFF2-40B4-BE49-F238E27FC236}">
                <a16:creationId xmlns:a16="http://schemas.microsoft.com/office/drawing/2014/main" id="{983FA74F-7D79-3A4B-B09A-ED103D3B751D}"/>
              </a:ext>
            </a:extLst>
          </p:cNvPr>
          <p:cNvSpPr txBox="1"/>
          <p:nvPr/>
        </p:nvSpPr>
        <p:spPr>
          <a:xfrm>
            <a:off x="3731513" y="1616011"/>
            <a:ext cx="300082" cy="369332"/>
          </a:xfrm>
          <a:prstGeom prst="rect">
            <a:avLst/>
          </a:prstGeom>
          <a:noFill/>
        </p:spPr>
        <p:txBody>
          <a:bodyPr wrap="none" rtlCol="0">
            <a:spAutoFit/>
          </a:bodyPr>
          <a:lstStyle/>
          <a:p>
            <a:r>
              <a:rPr lang="en-US" dirty="0">
                <a:solidFill>
                  <a:srgbClr val="FF0000"/>
                </a:solidFill>
              </a:rPr>
              <a:t>x</a:t>
            </a:r>
          </a:p>
        </p:txBody>
      </p:sp>
      <p:sp>
        <p:nvSpPr>
          <p:cNvPr id="22" name="TextBox 21">
            <a:extLst>
              <a:ext uri="{FF2B5EF4-FFF2-40B4-BE49-F238E27FC236}">
                <a16:creationId xmlns:a16="http://schemas.microsoft.com/office/drawing/2014/main" id="{52CE4E56-A37D-7047-A5DC-55DC12B0FBE6}"/>
              </a:ext>
            </a:extLst>
          </p:cNvPr>
          <p:cNvSpPr txBox="1"/>
          <p:nvPr/>
        </p:nvSpPr>
        <p:spPr>
          <a:xfrm>
            <a:off x="3059723" y="1556106"/>
            <a:ext cx="300082" cy="369332"/>
          </a:xfrm>
          <a:prstGeom prst="rect">
            <a:avLst/>
          </a:prstGeom>
          <a:noFill/>
        </p:spPr>
        <p:txBody>
          <a:bodyPr wrap="none" rtlCol="0">
            <a:spAutoFit/>
          </a:bodyPr>
          <a:lstStyle/>
          <a:p>
            <a:r>
              <a:rPr lang="en-US" dirty="0">
                <a:solidFill>
                  <a:srgbClr val="FF0000"/>
                </a:solidFill>
              </a:rPr>
              <a:t>x</a:t>
            </a:r>
          </a:p>
        </p:txBody>
      </p:sp>
      <p:sp>
        <p:nvSpPr>
          <p:cNvPr id="23" name="TextBox 22">
            <a:extLst>
              <a:ext uri="{FF2B5EF4-FFF2-40B4-BE49-F238E27FC236}">
                <a16:creationId xmlns:a16="http://schemas.microsoft.com/office/drawing/2014/main" id="{32E98B4E-7D82-A240-BC8E-B1578ECDDCDC}"/>
              </a:ext>
            </a:extLst>
          </p:cNvPr>
          <p:cNvSpPr txBox="1"/>
          <p:nvPr/>
        </p:nvSpPr>
        <p:spPr>
          <a:xfrm>
            <a:off x="3615426" y="1325247"/>
            <a:ext cx="300082" cy="369332"/>
          </a:xfrm>
          <a:prstGeom prst="rect">
            <a:avLst/>
          </a:prstGeom>
          <a:noFill/>
        </p:spPr>
        <p:txBody>
          <a:bodyPr wrap="none" rtlCol="0">
            <a:spAutoFit/>
          </a:bodyPr>
          <a:lstStyle/>
          <a:p>
            <a:r>
              <a:rPr lang="en-US" dirty="0">
                <a:solidFill>
                  <a:srgbClr val="FF0000"/>
                </a:solidFill>
              </a:rPr>
              <a:t>x</a:t>
            </a:r>
          </a:p>
        </p:txBody>
      </p:sp>
      <p:sp>
        <p:nvSpPr>
          <p:cNvPr id="24" name="TextBox 23">
            <a:extLst>
              <a:ext uri="{FF2B5EF4-FFF2-40B4-BE49-F238E27FC236}">
                <a16:creationId xmlns:a16="http://schemas.microsoft.com/office/drawing/2014/main" id="{1C67A24C-C898-5B4E-8EB8-E8BACC655A9A}"/>
              </a:ext>
            </a:extLst>
          </p:cNvPr>
          <p:cNvSpPr txBox="1"/>
          <p:nvPr/>
        </p:nvSpPr>
        <p:spPr>
          <a:xfrm>
            <a:off x="6232031" y="1835686"/>
            <a:ext cx="300082" cy="369332"/>
          </a:xfrm>
          <a:prstGeom prst="rect">
            <a:avLst/>
          </a:prstGeom>
          <a:noFill/>
        </p:spPr>
        <p:txBody>
          <a:bodyPr wrap="none" rtlCol="0">
            <a:spAutoFit/>
          </a:bodyPr>
          <a:lstStyle/>
          <a:p>
            <a:r>
              <a:rPr lang="en-US" dirty="0">
                <a:solidFill>
                  <a:srgbClr val="00B050"/>
                </a:solidFill>
              </a:rPr>
              <a:t>x</a:t>
            </a:r>
          </a:p>
        </p:txBody>
      </p:sp>
      <p:sp>
        <p:nvSpPr>
          <p:cNvPr id="25" name="TextBox 24">
            <a:extLst>
              <a:ext uri="{FF2B5EF4-FFF2-40B4-BE49-F238E27FC236}">
                <a16:creationId xmlns:a16="http://schemas.microsoft.com/office/drawing/2014/main" id="{8C204082-F4D8-204E-BBC0-65C60A022B4A}"/>
              </a:ext>
            </a:extLst>
          </p:cNvPr>
          <p:cNvSpPr txBox="1"/>
          <p:nvPr/>
        </p:nvSpPr>
        <p:spPr>
          <a:xfrm>
            <a:off x="5851029" y="1395395"/>
            <a:ext cx="300082" cy="369332"/>
          </a:xfrm>
          <a:prstGeom prst="rect">
            <a:avLst/>
          </a:prstGeom>
          <a:noFill/>
        </p:spPr>
        <p:txBody>
          <a:bodyPr wrap="none" rtlCol="0">
            <a:spAutoFit/>
          </a:bodyPr>
          <a:lstStyle/>
          <a:p>
            <a:r>
              <a:rPr lang="en-US" dirty="0">
                <a:solidFill>
                  <a:srgbClr val="00B050"/>
                </a:solidFill>
              </a:rPr>
              <a:t>x</a:t>
            </a:r>
          </a:p>
        </p:txBody>
      </p:sp>
      <p:sp>
        <p:nvSpPr>
          <p:cNvPr id="26" name="TextBox 25">
            <a:extLst>
              <a:ext uri="{FF2B5EF4-FFF2-40B4-BE49-F238E27FC236}">
                <a16:creationId xmlns:a16="http://schemas.microsoft.com/office/drawing/2014/main" id="{410A3B55-C3A2-1541-9773-A86486E971D3}"/>
              </a:ext>
            </a:extLst>
          </p:cNvPr>
          <p:cNvSpPr txBox="1"/>
          <p:nvPr/>
        </p:nvSpPr>
        <p:spPr>
          <a:xfrm>
            <a:off x="6382072" y="1277816"/>
            <a:ext cx="300082" cy="369332"/>
          </a:xfrm>
          <a:prstGeom prst="rect">
            <a:avLst/>
          </a:prstGeom>
          <a:noFill/>
        </p:spPr>
        <p:txBody>
          <a:bodyPr wrap="none" rtlCol="0">
            <a:spAutoFit/>
          </a:bodyPr>
          <a:lstStyle/>
          <a:p>
            <a:r>
              <a:rPr lang="en-US" dirty="0">
                <a:solidFill>
                  <a:srgbClr val="00B050"/>
                </a:solidFill>
              </a:rPr>
              <a:t>x</a:t>
            </a:r>
          </a:p>
        </p:txBody>
      </p:sp>
      <p:sp>
        <p:nvSpPr>
          <p:cNvPr id="27" name="TextBox 26">
            <a:extLst>
              <a:ext uri="{FF2B5EF4-FFF2-40B4-BE49-F238E27FC236}">
                <a16:creationId xmlns:a16="http://schemas.microsoft.com/office/drawing/2014/main" id="{DEE1F6A0-F9F4-FA42-B335-C68ED7529C55}"/>
              </a:ext>
            </a:extLst>
          </p:cNvPr>
          <p:cNvSpPr txBox="1"/>
          <p:nvPr/>
        </p:nvSpPr>
        <p:spPr>
          <a:xfrm>
            <a:off x="4663426" y="3400286"/>
            <a:ext cx="300082" cy="369332"/>
          </a:xfrm>
          <a:prstGeom prst="rect">
            <a:avLst/>
          </a:prstGeom>
          <a:noFill/>
        </p:spPr>
        <p:txBody>
          <a:bodyPr wrap="none" rtlCol="0">
            <a:spAutoFit/>
          </a:bodyPr>
          <a:lstStyle/>
          <a:p>
            <a:r>
              <a:rPr lang="en-US" dirty="0">
                <a:solidFill>
                  <a:srgbClr val="00B0F0"/>
                </a:solidFill>
              </a:rPr>
              <a:t>x</a:t>
            </a:r>
          </a:p>
        </p:txBody>
      </p:sp>
      <p:sp>
        <p:nvSpPr>
          <p:cNvPr id="28" name="TextBox 27">
            <a:extLst>
              <a:ext uri="{FF2B5EF4-FFF2-40B4-BE49-F238E27FC236}">
                <a16:creationId xmlns:a16="http://schemas.microsoft.com/office/drawing/2014/main" id="{78A789F1-8F1A-0748-A1D6-072586745D2C}"/>
              </a:ext>
            </a:extLst>
          </p:cNvPr>
          <p:cNvSpPr txBox="1"/>
          <p:nvPr/>
        </p:nvSpPr>
        <p:spPr>
          <a:xfrm>
            <a:off x="4513385" y="2737959"/>
            <a:ext cx="300082" cy="369332"/>
          </a:xfrm>
          <a:prstGeom prst="rect">
            <a:avLst/>
          </a:prstGeom>
          <a:noFill/>
        </p:spPr>
        <p:txBody>
          <a:bodyPr wrap="none" rtlCol="0">
            <a:spAutoFit/>
          </a:bodyPr>
          <a:lstStyle/>
          <a:p>
            <a:r>
              <a:rPr lang="en-US" dirty="0">
                <a:solidFill>
                  <a:srgbClr val="00B0F0"/>
                </a:solidFill>
              </a:rPr>
              <a:t>x</a:t>
            </a:r>
          </a:p>
        </p:txBody>
      </p:sp>
      <p:sp>
        <p:nvSpPr>
          <p:cNvPr id="29" name="TextBox 28">
            <a:extLst>
              <a:ext uri="{FF2B5EF4-FFF2-40B4-BE49-F238E27FC236}">
                <a16:creationId xmlns:a16="http://schemas.microsoft.com/office/drawing/2014/main" id="{1E2B5C3E-4253-E849-BD0B-7C2976FF5A27}"/>
              </a:ext>
            </a:extLst>
          </p:cNvPr>
          <p:cNvSpPr txBox="1"/>
          <p:nvPr/>
        </p:nvSpPr>
        <p:spPr>
          <a:xfrm>
            <a:off x="5069088" y="2507100"/>
            <a:ext cx="300082" cy="369332"/>
          </a:xfrm>
          <a:prstGeom prst="rect">
            <a:avLst/>
          </a:prstGeom>
          <a:noFill/>
        </p:spPr>
        <p:txBody>
          <a:bodyPr wrap="none" rtlCol="0">
            <a:spAutoFit/>
          </a:bodyPr>
          <a:lstStyle/>
          <a:p>
            <a:r>
              <a:rPr lang="en-US" dirty="0">
                <a:solidFill>
                  <a:srgbClr val="00B0F0"/>
                </a:solidFill>
              </a:rPr>
              <a:t>x</a:t>
            </a:r>
          </a:p>
        </p:txBody>
      </p:sp>
    </p:spTree>
    <p:extLst>
      <p:ext uri="{BB962C8B-B14F-4D97-AF65-F5344CB8AC3E}">
        <p14:creationId xmlns:p14="http://schemas.microsoft.com/office/powerpoint/2010/main" val="316120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6AD7-4B0F-FE47-892B-9AB3E501EE9F}"/>
              </a:ext>
            </a:extLst>
          </p:cNvPr>
          <p:cNvSpPr>
            <a:spLocks noGrp="1"/>
          </p:cNvSpPr>
          <p:nvPr>
            <p:ph type="title"/>
          </p:nvPr>
        </p:nvSpPr>
        <p:spPr>
          <a:xfrm>
            <a:off x="228599" y="116586"/>
            <a:ext cx="8641081" cy="685800"/>
          </a:xfrm>
        </p:spPr>
        <p:txBody>
          <a:bodyPr>
            <a:noAutofit/>
          </a:bodyPr>
          <a:lstStyle/>
          <a:p>
            <a:r>
              <a:rPr lang="en-US" sz="2400" dirty="0"/>
              <a:t>An Unsupervised Clustering Algorithm Example …</a:t>
            </a:r>
          </a:p>
        </p:txBody>
      </p:sp>
      <p:sp>
        <p:nvSpPr>
          <p:cNvPr id="4" name="Slide Number Placeholder 3">
            <a:extLst>
              <a:ext uri="{FF2B5EF4-FFF2-40B4-BE49-F238E27FC236}">
                <a16:creationId xmlns:a16="http://schemas.microsoft.com/office/drawing/2014/main" id="{D75CC139-F6F7-8C43-98CE-25342B626983}"/>
              </a:ext>
            </a:extLst>
          </p:cNvPr>
          <p:cNvSpPr>
            <a:spLocks noGrp="1"/>
          </p:cNvSpPr>
          <p:nvPr>
            <p:ph type="sldNum" sz="quarter" idx="12"/>
          </p:nvPr>
        </p:nvSpPr>
        <p:spPr/>
        <p:txBody>
          <a:bodyPr/>
          <a:lstStyle/>
          <a:p>
            <a:fld id="{0235576B-7F3C-4840-ADD7-A9DF1158E3A5}" type="slidenum">
              <a:rPr lang="en-US" smtClean="0"/>
              <a:pPr/>
              <a:t>14</a:t>
            </a:fld>
            <a:endParaRPr lang="en-US"/>
          </a:p>
        </p:txBody>
      </p:sp>
      <p:cxnSp>
        <p:nvCxnSpPr>
          <p:cNvPr id="7" name="Straight Arrow Connector 6">
            <a:extLst>
              <a:ext uri="{FF2B5EF4-FFF2-40B4-BE49-F238E27FC236}">
                <a16:creationId xmlns:a16="http://schemas.microsoft.com/office/drawing/2014/main" id="{63FD5B4E-B17F-2B4C-ADB1-7EC550C340A5}"/>
              </a:ext>
            </a:extLst>
          </p:cNvPr>
          <p:cNvCxnSpPr>
            <a:cxnSpLocks/>
          </p:cNvCxnSpPr>
          <p:nvPr/>
        </p:nvCxnSpPr>
        <p:spPr>
          <a:xfrm>
            <a:off x="2649415" y="1277816"/>
            <a:ext cx="0" cy="34075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8774F5-79EF-3148-8406-D6177EC3EB9D}"/>
              </a:ext>
            </a:extLst>
          </p:cNvPr>
          <p:cNvCxnSpPr>
            <a:cxnSpLocks/>
          </p:cNvCxnSpPr>
          <p:nvPr/>
        </p:nvCxnSpPr>
        <p:spPr>
          <a:xfrm>
            <a:off x="1500554" y="3938954"/>
            <a:ext cx="5591907"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FFD24F8-473A-6E40-9C17-7C4E6AB0E333}"/>
              </a:ext>
            </a:extLst>
          </p:cNvPr>
          <p:cNvSpPr txBox="1"/>
          <p:nvPr/>
        </p:nvSpPr>
        <p:spPr>
          <a:xfrm>
            <a:off x="3731513" y="1616011"/>
            <a:ext cx="300082" cy="369332"/>
          </a:xfrm>
          <a:prstGeom prst="rect">
            <a:avLst/>
          </a:prstGeom>
          <a:noFill/>
        </p:spPr>
        <p:txBody>
          <a:bodyPr wrap="none" rtlCol="0">
            <a:spAutoFit/>
          </a:bodyPr>
          <a:lstStyle/>
          <a:p>
            <a:r>
              <a:rPr lang="en-US" dirty="0">
                <a:solidFill>
                  <a:srgbClr val="FF0000"/>
                </a:solidFill>
              </a:rPr>
              <a:t>x</a:t>
            </a:r>
          </a:p>
        </p:txBody>
      </p:sp>
      <p:sp>
        <p:nvSpPr>
          <p:cNvPr id="12" name="TextBox 11">
            <a:extLst>
              <a:ext uri="{FF2B5EF4-FFF2-40B4-BE49-F238E27FC236}">
                <a16:creationId xmlns:a16="http://schemas.microsoft.com/office/drawing/2014/main" id="{AB9472CD-B43F-1F48-BE6E-A5F611A73D2A}"/>
              </a:ext>
            </a:extLst>
          </p:cNvPr>
          <p:cNvSpPr txBox="1"/>
          <p:nvPr/>
        </p:nvSpPr>
        <p:spPr>
          <a:xfrm>
            <a:off x="3059723" y="1556106"/>
            <a:ext cx="300082" cy="369332"/>
          </a:xfrm>
          <a:prstGeom prst="rect">
            <a:avLst/>
          </a:prstGeom>
          <a:noFill/>
        </p:spPr>
        <p:txBody>
          <a:bodyPr wrap="none" rtlCol="0">
            <a:spAutoFit/>
          </a:bodyPr>
          <a:lstStyle/>
          <a:p>
            <a:r>
              <a:rPr lang="en-US" dirty="0">
                <a:solidFill>
                  <a:srgbClr val="FF0000"/>
                </a:solidFill>
              </a:rPr>
              <a:t>x</a:t>
            </a:r>
          </a:p>
        </p:txBody>
      </p:sp>
      <p:sp>
        <p:nvSpPr>
          <p:cNvPr id="13" name="TextBox 12">
            <a:extLst>
              <a:ext uri="{FF2B5EF4-FFF2-40B4-BE49-F238E27FC236}">
                <a16:creationId xmlns:a16="http://schemas.microsoft.com/office/drawing/2014/main" id="{1C9F2850-B3DD-BE44-845F-CA47AD719F4B}"/>
              </a:ext>
            </a:extLst>
          </p:cNvPr>
          <p:cNvSpPr txBox="1"/>
          <p:nvPr/>
        </p:nvSpPr>
        <p:spPr>
          <a:xfrm>
            <a:off x="3615426" y="1325247"/>
            <a:ext cx="300082" cy="369332"/>
          </a:xfrm>
          <a:prstGeom prst="rect">
            <a:avLst/>
          </a:prstGeom>
          <a:noFill/>
        </p:spPr>
        <p:txBody>
          <a:bodyPr wrap="none" rtlCol="0">
            <a:spAutoFit/>
          </a:bodyPr>
          <a:lstStyle/>
          <a:p>
            <a:r>
              <a:rPr lang="en-US" dirty="0">
                <a:solidFill>
                  <a:srgbClr val="FF0000"/>
                </a:solidFill>
              </a:rPr>
              <a:t>x</a:t>
            </a:r>
          </a:p>
        </p:txBody>
      </p:sp>
      <p:sp>
        <p:nvSpPr>
          <p:cNvPr id="14" name="TextBox 13">
            <a:extLst>
              <a:ext uri="{FF2B5EF4-FFF2-40B4-BE49-F238E27FC236}">
                <a16:creationId xmlns:a16="http://schemas.microsoft.com/office/drawing/2014/main" id="{3C67E7C5-B3CB-3B4B-8381-6FF71C8CCB35}"/>
              </a:ext>
            </a:extLst>
          </p:cNvPr>
          <p:cNvSpPr txBox="1"/>
          <p:nvPr/>
        </p:nvSpPr>
        <p:spPr>
          <a:xfrm>
            <a:off x="6232031" y="1835686"/>
            <a:ext cx="300082" cy="369332"/>
          </a:xfrm>
          <a:prstGeom prst="rect">
            <a:avLst/>
          </a:prstGeom>
          <a:noFill/>
        </p:spPr>
        <p:txBody>
          <a:bodyPr wrap="none" rtlCol="0">
            <a:spAutoFit/>
          </a:bodyPr>
          <a:lstStyle/>
          <a:p>
            <a:r>
              <a:rPr lang="en-US" dirty="0">
                <a:solidFill>
                  <a:srgbClr val="00B050"/>
                </a:solidFill>
              </a:rPr>
              <a:t>x</a:t>
            </a:r>
          </a:p>
        </p:txBody>
      </p:sp>
      <p:sp>
        <p:nvSpPr>
          <p:cNvPr id="15" name="TextBox 14">
            <a:extLst>
              <a:ext uri="{FF2B5EF4-FFF2-40B4-BE49-F238E27FC236}">
                <a16:creationId xmlns:a16="http://schemas.microsoft.com/office/drawing/2014/main" id="{917D3E45-635C-3D49-B7AB-04043EAA9C65}"/>
              </a:ext>
            </a:extLst>
          </p:cNvPr>
          <p:cNvSpPr txBox="1"/>
          <p:nvPr/>
        </p:nvSpPr>
        <p:spPr>
          <a:xfrm>
            <a:off x="5851029" y="1395395"/>
            <a:ext cx="300082" cy="369332"/>
          </a:xfrm>
          <a:prstGeom prst="rect">
            <a:avLst/>
          </a:prstGeom>
          <a:noFill/>
        </p:spPr>
        <p:txBody>
          <a:bodyPr wrap="none" rtlCol="0">
            <a:spAutoFit/>
          </a:bodyPr>
          <a:lstStyle/>
          <a:p>
            <a:r>
              <a:rPr lang="en-US" dirty="0">
                <a:solidFill>
                  <a:srgbClr val="00B050"/>
                </a:solidFill>
              </a:rPr>
              <a:t>x</a:t>
            </a:r>
          </a:p>
        </p:txBody>
      </p:sp>
      <p:sp>
        <p:nvSpPr>
          <p:cNvPr id="16" name="TextBox 15">
            <a:extLst>
              <a:ext uri="{FF2B5EF4-FFF2-40B4-BE49-F238E27FC236}">
                <a16:creationId xmlns:a16="http://schemas.microsoft.com/office/drawing/2014/main" id="{F1F010A9-40F6-F14B-87CE-CE4652FB0DCC}"/>
              </a:ext>
            </a:extLst>
          </p:cNvPr>
          <p:cNvSpPr txBox="1"/>
          <p:nvPr/>
        </p:nvSpPr>
        <p:spPr>
          <a:xfrm>
            <a:off x="6382072" y="1277816"/>
            <a:ext cx="300082" cy="369332"/>
          </a:xfrm>
          <a:prstGeom prst="rect">
            <a:avLst/>
          </a:prstGeom>
          <a:noFill/>
        </p:spPr>
        <p:txBody>
          <a:bodyPr wrap="none" rtlCol="0">
            <a:spAutoFit/>
          </a:bodyPr>
          <a:lstStyle/>
          <a:p>
            <a:r>
              <a:rPr lang="en-US" dirty="0">
                <a:solidFill>
                  <a:srgbClr val="00B050"/>
                </a:solidFill>
              </a:rPr>
              <a:t>x</a:t>
            </a:r>
          </a:p>
        </p:txBody>
      </p:sp>
      <p:sp>
        <p:nvSpPr>
          <p:cNvPr id="17" name="TextBox 16">
            <a:extLst>
              <a:ext uri="{FF2B5EF4-FFF2-40B4-BE49-F238E27FC236}">
                <a16:creationId xmlns:a16="http://schemas.microsoft.com/office/drawing/2014/main" id="{6900B28C-3E22-3140-8135-6AFED491C39B}"/>
              </a:ext>
            </a:extLst>
          </p:cNvPr>
          <p:cNvSpPr txBox="1"/>
          <p:nvPr/>
        </p:nvSpPr>
        <p:spPr>
          <a:xfrm>
            <a:off x="4663426" y="3400286"/>
            <a:ext cx="300082" cy="369332"/>
          </a:xfrm>
          <a:prstGeom prst="rect">
            <a:avLst/>
          </a:prstGeom>
          <a:noFill/>
        </p:spPr>
        <p:txBody>
          <a:bodyPr wrap="none" rtlCol="0">
            <a:spAutoFit/>
          </a:bodyPr>
          <a:lstStyle/>
          <a:p>
            <a:r>
              <a:rPr lang="en-US" dirty="0">
                <a:solidFill>
                  <a:srgbClr val="00B0F0"/>
                </a:solidFill>
              </a:rPr>
              <a:t>x</a:t>
            </a:r>
          </a:p>
        </p:txBody>
      </p:sp>
      <p:sp>
        <p:nvSpPr>
          <p:cNvPr id="18" name="TextBox 17">
            <a:extLst>
              <a:ext uri="{FF2B5EF4-FFF2-40B4-BE49-F238E27FC236}">
                <a16:creationId xmlns:a16="http://schemas.microsoft.com/office/drawing/2014/main" id="{E53E32AE-7234-964A-8002-E482A27388FB}"/>
              </a:ext>
            </a:extLst>
          </p:cNvPr>
          <p:cNvSpPr txBox="1"/>
          <p:nvPr/>
        </p:nvSpPr>
        <p:spPr>
          <a:xfrm>
            <a:off x="4513385" y="2737959"/>
            <a:ext cx="300082" cy="369332"/>
          </a:xfrm>
          <a:prstGeom prst="rect">
            <a:avLst/>
          </a:prstGeom>
          <a:noFill/>
        </p:spPr>
        <p:txBody>
          <a:bodyPr wrap="none" rtlCol="0">
            <a:spAutoFit/>
          </a:bodyPr>
          <a:lstStyle/>
          <a:p>
            <a:r>
              <a:rPr lang="en-US" dirty="0">
                <a:solidFill>
                  <a:srgbClr val="00B0F0"/>
                </a:solidFill>
              </a:rPr>
              <a:t>x</a:t>
            </a:r>
          </a:p>
        </p:txBody>
      </p:sp>
      <p:sp>
        <p:nvSpPr>
          <p:cNvPr id="19" name="TextBox 18">
            <a:extLst>
              <a:ext uri="{FF2B5EF4-FFF2-40B4-BE49-F238E27FC236}">
                <a16:creationId xmlns:a16="http://schemas.microsoft.com/office/drawing/2014/main" id="{4F982374-CDAA-5A4B-A7D9-96A6D1344009}"/>
              </a:ext>
            </a:extLst>
          </p:cNvPr>
          <p:cNvSpPr txBox="1"/>
          <p:nvPr/>
        </p:nvSpPr>
        <p:spPr>
          <a:xfrm>
            <a:off x="5069088" y="2507100"/>
            <a:ext cx="300082" cy="369332"/>
          </a:xfrm>
          <a:prstGeom prst="rect">
            <a:avLst/>
          </a:prstGeom>
          <a:noFill/>
        </p:spPr>
        <p:txBody>
          <a:bodyPr wrap="none" rtlCol="0">
            <a:spAutoFit/>
          </a:bodyPr>
          <a:lstStyle/>
          <a:p>
            <a:r>
              <a:rPr lang="en-US" dirty="0">
                <a:solidFill>
                  <a:srgbClr val="00B0F0"/>
                </a:solidFill>
              </a:rPr>
              <a:t>x</a:t>
            </a:r>
          </a:p>
        </p:txBody>
      </p:sp>
      <p:sp>
        <p:nvSpPr>
          <p:cNvPr id="20" name="TextBox 19">
            <a:extLst>
              <a:ext uri="{FF2B5EF4-FFF2-40B4-BE49-F238E27FC236}">
                <a16:creationId xmlns:a16="http://schemas.microsoft.com/office/drawing/2014/main" id="{824F5496-F0B0-7645-84A4-F3B493AABC3E}"/>
              </a:ext>
            </a:extLst>
          </p:cNvPr>
          <p:cNvSpPr txBox="1"/>
          <p:nvPr/>
        </p:nvSpPr>
        <p:spPr>
          <a:xfrm>
            <a:off x="2649415" y="4308286"/>
            <a:ext cx="5662246" cy="461665"/>
          </a:xfrm>
          <a:prstGeom prst="rect">
            <a:avLst/>
          </a:prstGeom>
          <a:noFill/>
        </p:spPr>
        <p:txBody>
          <a:bodyPr wrap="square" rtlCol="0">
            <a:spAutoFit/>
          </a:bodyPr>
          <a:lstStyle/>
          <a:p>
            <a:pPr algn="ctr"/>
            <a:r>
              <a:rPr lang="en-US" sz="1200" dirty="0"/>
              <a:t>This is an example of “k-Nearest Neighbor” (k-NN) clustering with k = 3. It chooses the </a:t>
            </a:r>
            <a:r>
              <a:rPr lang="en-US" sz="1200" i="1" dirty="0"/>
              <a:t>k</a:t>
            </a:r>
            <a:r>
              <a:rPr lang="en-US" sz="1200" dirty="0"/>
              <a:t> nearest neighboring points to form a cluster.</a:t>
            </a:r>
          </a:p>
        </p:txBody>
      </p:sp>
    </p:spTree>
    <p:extLst>
      <p:ext uri="{BB962C8B-B14F-4D97-AF65-F5344CB8AC3E}">
        <p14:creationId xmlns:p14="http://schemas.microsoft.com/office/powerpoint/2010/main" val="3063023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9EADD-1EDD-BF45-982E-B2A7D839D59C}"/>
              </a:ext>
            </a:extLst>
          </p:cNvPr>
          <p:cNvSpPr>
            <a:spLocks noGrp="1"/>
          </p:cNvSpPr>
          <p:nvPr>
            <p:ph type="title"/>
          </p:nvPr>
        </p:nvSpPr>
        <p:spPr/>
        <p:txBody>
          <a:bodyPr>
            <a:normAutofit fontScale="90000"/>
          </a:bodyPr>
          <a:lstStyle/>
          <a:p>
            <a:r>
              <a:rPr lang="en-US" dirty="0"/>
              <a:t>Some Examples of ML in Bioinformatics</a:t>
            </a:r>
          </a:p>
        </p:txBody>
      </p:sp>
      <p:sp>
        <p:nvSpPr>
          <p:cNvPr id="3" name="Content Placeholder 2">
            <a:extLst>
              <a:ext uri="{FF2B5EF4-FFF2-40B4-BE49-F238E27FC236}">
                <a16:creationId xmlns:a16="http://schemas.microsoft.com/office/drawing/2014/main" id="{4107DD06-0F0D-E74D-9A50-892CBEBA5EB0}"/>
              </a:ext>
            </a:extLst>
          </p:cNvPr>
          <p:cNvSpPr>
            <a:spLocks noGrp="1"/>
          </p:cNvSpPr>
          <p:nvPr>
            <p:ph idx="1"/>
          </p:nvPr>
        </p:nvSpPr>
        <p:spPr>
          <a:xfrm>
            <a:off x="339364" y="1041591"/>
            <a:ext cx="7937369" cy="3426714"/>
          </a:xfrm>
        </p:spPr>
        <p:txBody>
          <a:bodyPr>
            <a:normAutofit/>
          </a:bodyPr>
          <a:lstStyle/>
          <a:p>
            <a:r>
              <a:rPr lang="en-US" sz="1600" dirty="0"/>
              <a:t>Cluster patients with similar phenotypes</a:t>
            </a:r>
          </a:p>
          <a:p>
            <a:pPr marL="0" indent="0">
              <a:buNone/>
            </a:pPr>
            <a:endParaRPr lang="en-US" sz="1600" dirty="0"/>
          </a:p>
          <a:p>
            <a:r>
              <a:rPr lang="en-US" sz="1600" dirty="0"/>
              <a:t>Look for similar genes in a DNA database and predict what type of organism it came from</a:t>
            </a:r>
          </a:p>
          <a:p>
            <a:pPr marL="0" indent="0">
              <a:buNone/>
            </a:pPr>
            <a:endParaRPr lang="en-US" sz="1600" dirty="0"/>
          </a:p>
          <a:p>
            <a:r>
              <a:rPr lang="en-US" sz="1600" dirty="0"/>
              <a:t>Predict the function of a newly discovered protein or virus</a:t>
            </a:r>
          </a:p>
          <a:p>
            <a:pPr marL="0" indent="0">
              <a:buNone/>
            </a:pPr>
            <a:endParaRPr lang="en-US" sz="1600" dirty="0"/>
          </a:p>
          <a:p>
            <a:r>
              <a:rPr lang="en-US" sz="1600" dirty="0"/>
              <a:t>Identify promising targets for new drug development from a huge database of compounds</a:t>
            </a:r>
          </a:p>
          <a:p>
            <a:pPr marL="0" indent="0">
              <a:buNone/>
            </a:pPr>
            <a:endParaRPr lang="en-US" sz="1600" dirty="0"/>
          </a:p>
          <a:p>
            <a:r>
              <a:rPr lang="en-US" sz="1600" i="1" dirty="0">
                <a:solidFill>
                  <a:srgbClr val="0070C0"/>
                </a:solidFill>
              </a:rPr>
              <a:t>Any other ideas???</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A40DACA8-90F9-A14D-B74E-D1E0D9BA092A}"/>
              </a:ext>
            </a:extLst>
          </p:cNvPr>
          <p:cNvSpPr>
            <a:spLocks noGrp="1"/>
          </p:cNvSpPr>
          <p:nvPr>
            <p:ph type="sldNum" sz="quarter" idx="12"/>
          </p:nvPr>
        </p:nvSpPr>
        <p:spPr/>
        <p:txBody>
          <a:bodyPr/>
          <a:lstStyle/>
          <a:p>
            <a:fld id="{0235576B-7F3C-4840-ADD7-A9DF1158E3A5}" type="slidenum">
              <a:rPr lang="en-US" smtClean="0"/>
              <a:pPr/>
              <a:t>15</a:t>
            </a:fld>
            <a:endParaRPr lang="en-US"/>
          </a:p>
        </p:txBody>
      </p:sp>
    </p:spTree>
    <p:extLst>
      <p:ext uri="{BB962C8B-B14F-4D97-AF65-F5344CB8AC3E}">
        <p14:creationId xmlns:p14="http://schemas.microsoft.com/office/powerpoint/2010/main" val="110763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22" y="281008"/>
            <a:ext cx="7773338" cy="527885"/>
          </a:xfrm>
        </p:spPr>
        <p:txBody>
          <a:bodyPr>
            <a:noAutofit/>
          </a:bodyPr>
          <a:lstStyle/>
          <a:p>
            <a:r>
              <a:rPr lang="en-US" sz="2400" dirty="0"/>
              <a:t>Keep in Mind the </a:t>
            </a:r>
            <a:r>
              <a:rPr lang="en-US" sz="2400" b="1" i="1" dirty="0"/>
              <a:t>Limits</a:t>
            </a:r>
            <a:r>
              <a:rPr lang="en-US" sz="2400" dirty="0"/>
              <a:t> of Predictive Models</a:t>
            </a:r>
            <a:r>
              <a:rPr lang="is-IS" sz="2400" dirty="0"/>
              <a:t>…</a:t>
            </a:r>
            <a:endParaRPr lang="en-US" sz="2400" dirty="0"/>
          </a:p>
        </p:txBody>
      </p:sp>
      <p:sp>
        <p:nvSpPr>
          <p:cNvPr id="3" name="Content Placeholder 2"/>
          <p:cNvSpPr>
            <a:spLocks noGrp="1"/>
          </p:cNvSpPr>
          <p:nvPr>
            <p:ph sz="quarter" idx="13"/>
          </p:nvPr>
        </p:nvSpPr>
        <p:spPr>
          <a:xfrm>
            <a:off x="792217" y="1253359"/>
            <a:ext cx="6975469" cy="3186756"/>
          </a:xfrm>
        </p:spPr>
        <p:txBody>
          <a:bodyPr>
            <a:normAutofit/>
          </a:bodyPr>
          <a:lstStyle/>
          <a:p>
            <a:pPr marL="0" indent="0" algn="ctr">
              <a:buNone/>
            </a:pPr>
            <a:r>
              <a:rPr lang="en-US" sz="1800" dirty="0"/>
              <a:t>Leonard </a:t>
            </a:r>
            <a:r>
              <a:rPr lang="en-US" sz="1800" dirty="0" err="1"/>
              <a:t>Koppet</a:t>
            </a:r>
            <a:r>
              <a:rPr lang="en-US" sz="1800" dirty="0"/>
              <a:t> in the 70’s noticed a pattern- when an (American) Football team from a certain conference won the Super Bowl (Championship Match), the stock market went up that year!</a:t>
            </a:r>
          </a:p>
          <a:p>
            <a:pPr marL="0" indent="0" algn="ctr">
              <a:buNone/>
            </a:pPr>
            <a:endParaRPr lang="en-US" sz="1800" dirty="0"/>
          </a:p>
          <a:p>
            <a:pPr marL="0" indent="0" algn="ctr">
              <a:buNone/>
            </a:pPr>
            <a:r>
              <a:rPr lang="en-US" sz="1800" dirty="0"/>
              <a:t> Over the last 50 years this “model” has had an </a:t>
            </a:r>
            <a:r>
              <a:rPr lang="en-US" sz="1800" b="1" dirty="0"/>
              <a:t>80%</a:t>
            </a:r>
            <a:r>
              <a:rPr lang="en-US" sz="1800" dirty="0"/>
              <a:t> success rate.</a:t>
            </a:r>
          </a:p>
          <a:p>
            <a:pPr marL="0" indent="0">
              <a:buNone/>
            </a:pPr>
            <a:endParaRPr lang="en-US" sz="1800" dirty="0"/>
          </a:p>
          <a:p>
            <a:pPr marL="0" indent="0">
              <a:buNone/>
            </a:pPr>
            <a:endParaRPr lang="en-US" sz="1800" dirty="0"/>
          </a:p>
          <a:p>
            <a:pPr marL="0" indent="0" algn="ctr">
              <a:buNone/>
            </a:pPr>
            <a:r>
              <a:rPr lang="en-US" sz="1800" i="1" dirty="0">
                <a:solidFill>
                  <a:srgbClr val="C00000"/>
                </a:solidFill>
              </a:rPr>
              <a:t>Remember, machine learning algorithms love to pick up on patterns</a:t>
            </a:r>
            <a:r>
              <a:rPr lang="is-IS" sz="1800" i="1" dirty="0">
                <a:solidFill>
                  <a:srgbClr val="C00000"/>
                </a:solidFill>
              </a:rPr>
              <a:t>… and correlation does not always mean causation!</a:t>
            </a:r>
          </a:p>
          <a:p>
            <a:endParaRPr lang="en-US" sz="450" dirty="0"/>
          </a:p>
        </p:txBody>
      </p:sp>
      <p:pic>
        <p:nvPicPr>
          <p:cNvPr id="4" name="Picture 3">
            <a:extLst>
              <a:ext uri="{FF2B5EF4-FFF2-40B4-BE49-F238E27FC236}">
                <a16:creationId xmlns:a16="http://schemas.microsoft.com/office/drawing/2014/main" id="{8A758A1C-1389-FE46-811D-00DC2BC8FB08}"/>
              </a:ext>
            </a:extLst>
          </p:cNvPr>
          <p:cNvPicPr>
            <a:picLocks noChangeAspect="1"/>
          </p:cNvPicPr>
          <p:nvPr/>
        </p:nvPicPr>
        <p:blipFill>
          <a:blip r:embed="rId2"/>
          <a:stretch>
            <a:fillRect/>
          </a:stretch>
        </p:blipFill>
        <p:spPr>
          <a:xfrm>
            <a:off x="384971" y="1677971"/>
            <a:ext cx="483189" cy="483189"/>
          </a:xfrm>
          <a:prstGeom prst="rect">
            <a:avLst/>
          </a:prstGeom>
        </p:spPr>
      </p:pic>
      <p:pic>
        <p:nvPicPr>
          <p:cNvPr id="6" name="Picture 5">
            <a:extLst>
              <a:ext uri="{FF2B5EF4-FFF2-40B4-BE49-F238E27FC236}">
                <a16:creationId xmlns:a16="http://schemas.microsoft.com/office/drawing/2014/main" id="{4835CB43-9E9B-4347-9AD6-55254F5EFC30}"/>
              </a:ext>
            </a:extLst>
          </p:cNvPr>
          <p:cNvPicPr>
            <a:picLocks noChangeAspect="1"/>
          </p:cNvPicPr>
          <p:nvPr/>
        </p:nvPicPr>
        <p:blipFill>
          <a:blip r:embed="rId3"/>
          <a:stretch>
            <a:fillRect/>
          </a:stretch>
        </p:blipFill>
        <p:spPr>
          <a:xfrm>
            <a:off x="7603242" y="1728642"/>
            <a:ext cx="432518" cy="432518"/>
          </a:xfrm>
          <a:prstGeom prst="rect">
            <a:avLst/>
          </a:prstGeom>
        </p:spPr>
      </p:pic>
    </p:spTree>
    <p:extLst>
      <p:ext uri="{BB962C8B-B14F-4D97-AF65-F5344CB8AC3E}">
        <p14:creationId xmlns:p14="http://schemas.microsoft.com/office/powerpoint/2010/main" val="423268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22" y="281008"/>
            <a:ext cx="7773338" cy="527885"/>
          </a:xfrm>
        </p:spPr>
        <p:txBody>
          <a:bodyPr>
            <a:noAutofit/>
          </a:bodyPr>
          <a:lstStyle/>
          <a:p>
            <a:r>
              <a:rPr lang="en-US" sz="2400" dirty="0"/>
              <a:t>Keep in Mind the </a:t>
            </a:r>
            <a:r>
              <a:rPr lang="en-US" sz="2400" b="1" i="1" dirty="0"/>
              <a:t>Limits</a:t>
            </a:r>
            <a:r>
              <a:rPr lang="en-US" sz="2400" dirty="0"/>
              <a:t> of Predictive Models</a:t>
            </a:r>
            <a:r>
              <a:rPr lang="is-IS" sz="2400" dirty="0"/>
              <a:t>…</a:t>
            </a:r>
            <a:endParaRPr lang="en-US" sz="2400" dirty="0"/>
          </a:p>
        </p:txBody>
      </p:sp>
      <p:sp>
        <p:nvSpPr>
          <p:cNvPr id="5" name="TextBox 4"/>
          <p:cNvSpPr txBox="1"/>
          <p:nvPr/>
        </p:nvSpPr>
        <p:spPr>
          <a:xfrm>
            <a:off x="262421" y="2859657"/>
            <a:ext cx="2812952" cy="1546577"/>
          </a:xfrm>
          <a:prstGeom prst="rect">
            <a:avLst/>
          </a:prstGeom>
          <a:noFill/>
        </p:spPr>
        <p:txBody>
          <a:bodyPr wrap="square" rtlCol="0">
            <a:spAutoFit/>
          </a:bodyPr>
          <a:lstStyle/>
          <a:p>
            <a:pPr algn="ctr"/>
            <a:r>
              <a:rPr lang="en-US" sz="1350" dirty="0"/>
              <a:t>Even advanced “Deep Learning” techniques are not perfect:</a:t>
            </a:r>
          </a:p>
          <a:p>
            <a:pPr algn="ctr"/>
            <a:r>
              <a:rPr lang="en-US" sz="1350" dirty="0"/>
              <a:t>This creation by Google Photos’ “Assistant” has recently been a running joke online.</a:t>
            </a:r>
          </a:p>
          <a:p>
            <a:pPr algn="ctr"/>
            <a:endParaRPr lang="en-US" sz="1350" dirty="0"/>
          </a:p>
          <a:p>
            <a:pPr algn="ctr"/>
            <a:r>
              <a:rPr lang="en-US" sz="1350" i="1" dirty="0"/>
              <a:t>Images by: Alex Harker</a:t>
            </a:r>
          </a:p>
        </p:txBody>
      </p:sp>
      <p:pic>
        <p:nvPicPr>
          <p:cNvPr id="9" name="Picture 8"/>
          <p:cNvPicPr>
            <a:picLocks noChangeAspect="1"/>
          </p:cNvPicPr>
          <p:nvPr/>
        </p:nvPicPr>
        <p:blipFill>
          <a:blip r:embed="rId2"/>
          <a:stretch>
            <a:fillRect/>
          </a:stretch>
        </p:blipFill>
        <p:spPr>
          <a:xfrm>
            <a:off x="995517" y="895922"/>
            <a:ext cx="6335449" cy="1552185"/>
          </a:xfrm>
          <a:prstGeom prst="rect">
            <a:avLst/>
          </a:prstGeom>
        </p:spPr>
      </p:pic>
      <p:pic>
        <p:nvPicPr>
          <p:cNvPr id="6" name="Picture 5"/>
          <p:cNvPicPr>
            <a:picLocks noChangeAspect="1"/>
          </p:cNvPicPr>
          <p:nvPr/>
        </p:nvPicPr>
        <p:blipFill>
          <a:blip r:embed="rId3"/>
          <a:stretch>
            <a:fillRect/>
          </a:stretch>
        </p:blipFill>
        <p:spPr>
          <a:xfrm>
            <a:off x="3275286" y="2301297"/>
            <a:ext cx="4560087" cy="27531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878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01E902-F2BF-2E4D-AB2C-92E45D1E9391}"/>
              </a:ext>
            </a:extLst>
          </p:cNvPr>
          <p:cNvSpPr>
            <a:spLocks noGrp="1"/>
          </p:cNvSpPr>
          <p:nvPr>
            <p:ph sz="quarter" idx="13"/>
          </p:nvPr>
        </p:nvSpPr>
        <p:spPr>
          <a:xfrm>
            <a:off x="427013" y="2313432"/>
            <a:ext cx="7772870" cy="1936242"/>
          </a:xfrm>
        </p:spPr>
        <p:txBody>
          <a:bodyPr/>
          <a:lstStyle/>
          <a:p>
            <a:pPr marL="0" indent="0" algn="ctr">
              <a:buNone/>
            </a:pPr>
            <a:r>
              <a:rPr lang="en-US" i="1" dirty="0"/>
              <a:t>So how do we set up ML experiments? </a:t>
            </a:r>
          </a:p>
        </p:txBody>
      </p:sp>
      <p:sp>
        <p:nvSpPr>
          <p:cNvPr id="4" name="Slide Number Placeholder 3">
            <a:extLst>
              <a:ext uri="{FF2B5EF4-FFF2-40B4-BE49-F238E27FC236}">
                <a16:creationId xmlns:a16="http://schemas.microsoft.com/office/drawing/2014/main" id="{1B0BF466-DCEC-FC43-95EE-C2EFE395C484}"/>
              </a:ext>
            </a:extLst>
          </p:cNvPr>
          <p:cNvSpPr>
            <a:spLocks noGrp="1"/>
          </p:cNvSpPr>
          <p:nvPr>
            <p:ph type="sldNum" sz="quarter" idx="12"/>
          </p:nvPr>
        </p:nvSpPr>
        <p:spPr/>
        <p:txBody>
          <a:bodyPr/>
          <a:lstStyle/>
          <a:p>
            <a:fld id="{22232EA5-1013-5044-9D4A-0D759FF7F5F3}" type="slidenum">
              <a:rPr lang="en-US" smtClean="0"/>
              <a:t>18</a:t>
            </a:fld>
            <a:endParaRPr lang="en-US"/>
          </a:p>
        </p:txBody>
      </p:sp>
    </p:spTree>
    <p:extLst>
      <p:ext uri="{BB962C8B-B14F-4D97-AF65-F5344CB8AC3E}">
        <p14:creationId xmlns:p14="http://schemas.microsoft.com/office/powerpoint/2010/main" val="53582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22" y="9874"/>
            <a:ext cx="7773338" cy="875287"/>
          </a:xfrm>
        </p:spPr>
        <p:txBody>
          <a:bodyPr>
            <a:normAutofit fontScale="90000"/>
          </a:bodyPr>
          <a:lstStyle/>
          <a:p>
            <a:r>
              <a:rPr lang="en-US" dirty="0"/>
              <a:t>Setting Up a Supervised ML Experiment</a:t>
            </a:r>
          </a:p>
        </p:txBody>
      </p:sp>
      <p:sp>
        <p:nvSpPr>
          <p:cNvPr id="4" name="Rectangle 3"/>
          <p:cNvSpPr/>
          <p:nvPr/>
        </p:nvSpPr>
        <p:spPr>
          <a:xfrm>
            <a:off x="2681652" y="885161"/>
            <a:ext cx="5175397"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ALL DATA</a:t>
            </a:r>
          </a:p>
          <a:p>
            <a:pPr algn="ctr"/>
            <a:r>
              <a:rPr lang="en-US" sz="1350" dirty="0">
                <a:solidFill>
                  <a:schemeClr val="tx1"/>
                </a:solidFill>
              </a:rPr>
              <a:t>100%</a:t>
            </a:r>
          </a:p>
        </p:txBody>
      </p:sp>
      <p:sp>
        <p:nvSpPr>
          <p:cNvPr id="7" name="Rectangle 6"/>
          <p:cNvSpPr/>
          <p:nvPr/>
        </p:nvSpPr>
        <p:spPr>
          <a:xfrm>
            <a:off x="2681652" y="883865"/>
            <a:ext cx="2161069" cy="46251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TRAIN</a:t>
            </a:r>
          </a:p>
          <a:p>
            <a:pPr algn="ctr"/>
            <a:r>
              <a:rPr lang="en-US" sz="1350" dirty="0">
                <a:solidFill>
                  <a:schemeClr val="tx1"/>
                </a:solidFill>
              </a:rPr>
              <a:t>~40%</a:t>
            </a:r>
          </a:p>
        </p:txBody>
      </p:sp>
      <p:sp>
        <p:nvSpPr>
          <p:cNvPr id="8" name="Rectangle 7"/>
          <p:cNvSpPr/>
          <p:nvPr/>
        </p:nvSpPr>
        <p:spPr>
          <a:xfrm>
            <a:off x="5600289" y="883866"/>
            <a:ext cx="2256760" cy="462516"/>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TEST</a:t>
            </a:r>
          </a:p>
          <a:p>
            <a:pPr algn="ctr"/>
            <a:r>
              <a:rPr lang="en-US" sz="1350" dirty="0">
                <a:solidFill>
                  <a:schemeClr val="tx1"/>
                </a:solidFill>
              </a:rPr>
              <a:t>~40%</a:t>
            </a:r>
          </a:p>
        </p:txBody>
      </p:sp>
      <p:sp>
        <p:nvSpPr>
          <p:cNvPr id="9" name="Rectangle 8"/>
          <p:cNvSpPr/>
          <p:nvPr/>
        </p:nvSpPr>
        <p:spPr>
          <a:xfrm>
            <a:off x="4842720" y="883866"/>
            <a:ext cx="757570" cy="462516"/>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TUNE ~20%</a:t>
            </a:r>
          </a:p>
        </p:txBody>
      </p:sp>
      <p:sp>
        <p:nvSpPr>
          <p:cNvPr id="10" name="TextBox 9"/>
          <p:cNvSpPr txBox="1"/>
          <p:nvPr/>
        </p:nvSpPr>
        <p:spPr>
          <a:xfrm>
            <a:off x="56125" y="965909"/>
            <a:ext cx="2680990" cy="3208571"/>
          </a:xfrm>
          <a:prstGeom prst="rect">
            <a:avLst/>
          </a:prstGeom>
          <a:noFill/>
        </p:spPr>
        <p:txBody>
          <a:bodyPr wrap="none" rtlCol="0">
            <a:spAutoFit/>
          </a:bodyPr>
          <a:lstStyle/>
          <a:p>
            <a:pPr marL="214313" indent="-214313">
              <a:buFont typeface="Arial" charset="0"/>
              <a:buChar char="•"/>
            </a:pPr>
            <a:r>
              <a:rPr lang="en-US" sz="1350" dirty="0"/>
              <a:t>Gather representative data</a:t>
            </a:r>
          </a:p>
          <a:p>
            <a:pPr marL="214313" indent="-214313">
              <a:buFont typeface="Arial" charset="0"/>
              <a:buChar char="•"/>
            </a:pPr>
            <a:endParaRPr lang="en-US" sz="1350" dirty="0"/>
          </a:p>
          <a:p>
            <a:pPr marL="214313" indent="-214313">
              <a:buFont typeface="Arial" charset="0"/>
              <a:buChar char="•"/>
            </a:pPr>
            <a:endParaRPr lang="en-US" sz="1350" dirty="0"/>
          </a:p>
          <a:p>
            <a:pPr marL="214313" indent="-214313">
              <a:buFont typeface="Arial" charset="0"/>
              <a:buChar char="•"/>
            </a:pPr>
            <a:r>
              <a:rPr lang="en-US" sz="1350" dirty="0"/>
              <a:t>Split into Training, Tuning and</a:t>
            </a:r>
            <a:br>
              <a:rPr lang="en-US" sz="1350" dirty="0"/>
            </a:br>
            <a:r>
              <a:rPr lang="en-US" sz="1350" dirty="0"/>
              <a:t>Testing partitions</a:t>
            </a:r>
          </a:p>
          <a:p>
            <a:pPr marL="214313" indent="-214313">
              <a:buFont typeface="Arial" charset="0"/>
              <a:buChar char="•"/>
            </a:pPr>
            <a:endParaRPr lang="en-US" sz="1350" dirty="0"/>
          </a:p>
          <a:p>
            <a:pPr marL="214313" indent="-214313">
              <a:buFont typeface="Arial" charset="0"/>
              <a:buChar char="•"/>
            </a:pPr>
            <a:r>
              <a:rPr lang="en-US" sz="1350" dirty="0"/>
              <a:t>Train a model and use Tuning</a:t>
            </a:r>
            <a:br>
              <a:rPr lang="en-US" sz="1350" dirty="0"/>
            </a:br>
            <a:r>
              <a:rPr lang="en-US" sz="1350" dirty="0"/>
              <a:t>partition like “Testing” while</a:t>
            </a:r>
            <a:br>
              <a:rPr lang="en-US" sz="1350" dirty="0"/>
            </a:br>
            <a:r>
              <a:rPr lang="en-US" sz="1350" dirty="0"/>
              <a:t>adjusting model parameters</a:t>
            </a:r>
          </a:p>
          <a:p>
            <a:pPr marL="214313" indent="-214313">
              <a:buFont typeface="Arial" charset="0"/>
              <a:buChar char="•"/>
            </a:pPr>
            <a:endParaRPr lang="en-US" sz="1350" dirty="0"/>
          </a:p>
          <a:p>
            <a:pPr marL="214313" indent="-214313">
              <a:buFont typeface="Arial" charset="0"/>
              <a:buChar char="•"/>
            </a:pPr>
            <a:r>
              <a:rPr lang="en-US" sz="1350" dirty="0"/>
              <a:t>Merge Training + Tuning and</a:t>
            </a:r>
            <a:br>
              <a:rPr lang="en-US" sz="1350" dirty="0"/>
            </a:br>
            <a:r>
              <a:rPr lang="en-US" sz="1350" dirty="0"/>
              <a:t>Train your final model</a:t>
            </a:r>
          </a:p>
          <a:p>
            <a:pPr marL="214313" indent="-214313">
              <a:buFont typeface="Arial" charset="0"/>
              <a:buChar char="•"/>
            </a:pPr>
            <a:endParaRPr lang="en-US" sz="1350" dirty="0"/>
          </a:p>
          <a:p>
            <a:pPr marL="214313" indent="-214313">
              <a:buFont typeface="Arial" charset="0"/>
              <a:buChar char="•"/>
            </a:pPr>
            <a:r>
              <a:rPr lang="en-US" sz="1350" dirty="0"/>
              <a:t>Run final model on Testing</a:t>
            </a:r>
            <a:br>
              <a:rPr lang="en-US" sz="1350" dirty="0"/>
            </a:br>
            <a:r>
              <a:rPr lang="en-US" sz="1350" dirty="0"/>
              <a:t>partition and evaluate</a:t>
            </a:r>
          </a:p>
        </p:txBody>
      </p:sp>
      <p:sp>
        <p:nvSpPr>
          <p:cNvPr id="11" name="U-Turn Arrow 10"/>
          <p:cNvSpPr/>
          <p:nvPr/>
        </p:nvSpPr>
        <p:spPr>
          <a:xfrm>
            <a:off x="3755173" y="1198149"/>
            <a:ext cx="1817673" cy="29646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2" name="U-Turn Arrow 11"/>
          <p:cNvSpPr/>
          <p:nvPr/>
        </p:nvSpPr>
        <p:spPr>
          <a:xfrm rot="10800000">
            <a:off x="3782616" y="2198941"/>
            <a:ext cx="1817673" cy="296465"/>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3" name="TextBox 12"/>
          <p:cNvSpPr txBox="1"/>
          <p:nvPr/>
        </p:nvSpPr>
        <p:spPr>
          <a:xfrm>
            <a:off x="3947486" y="912712"/>
            <a:ext cx="1630575" cy="300082"/>
          </a:xfrm>
          <a:prstGeom prst="rect">
            <a:avLst/>
          </a:prstGeom>
          <a:noFill/>
        </p:spPr>
        <p:txBody>
          <a:bodyPr wrap="none" rtlCol="0">
            <a:spAutoFit/>
          </a:bodyPr>
          <a:lstStyle/>
          <a:p>
            <a:r>
              <a:rPr lang="en-US" sz="1350" dirty="0"/>
              <a:t>Train and Evaluate</a:t>
            </a:r>
          </a:p>
        </p:txBody>
      </p:sp>
      <p:sp>
        <p:nvSpPr>
          <p:cNvPr id="14" name="TextBox 13"/>
          <p:cNvSpPr txBox="1"/>
          <p:nvPr/>
        </p:nvSpPr>
        <p:spPr>
          <a:xfrm>
            <a:off x="4029638" y="2527207"/>
            <a:ext cx="1608133" cy="300082"/>
          </a:xfrm>
          <a:prstGeom prst="rect">
            <a:avLst/>
          </a:prstGeom>
          <a:noFill/>
        </p:spPr>
        <p:txBody>
          <a:bodyPr wrap="none" rtlCol="0">
            <a:spAutoFit/>
          </a:bodyPr>
          <a:lstStyle/>
          <a:p>
            <a:r>
              <a:rPr lang="en-US" sz="1350"/>
              <a:t>Adjust Parameters</a:t>
            </a:r>
          </a:p>
        </p:txBody>
      </p:sp>
      <p:sp>
        <p:nvSpPr>
          <p:cNvPr id="15" name="Rectangle 14"/>
          <p:cNvSpPr/>
          <p:nvPr/>
        </p:nvSpPr>
        <p:spPr>
          <a:xfrm>
            <a:off x="2683031" y="3671897"/>
            <a:ext cx="2161069" cy="462516"/>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TRAIN</a:t>
            </a:r>
          </a:p>
          <a:p>
            <a:pPr algn="ctr"/>
            <a:r>
              <a:rPr lang="en-US" sz="1350" dirty="0">
                <a:solidFill>
                  <a:schemeClr val="tx1"/>
                </a:solidFill>
              </a:rPr>
              <a:t>~40%</a:t>
            </a:r>
          </a:p>
        </p:txBody>
      </p:sp>
      <p:sp>
        <p:nvSpPr>
          <p:cNvPr id="16" name="Rectangle 15"/>
          <p:cNvSpPr/>
          <p:nvPr/>
        </p:nvSpPr>
        <p:spPr>
          <a:xfrm>
            <a:off x="4863150" y="3671898"/>
            <a:ext cx="757570" cy="462516"/>
          </a:xfrm>
          <a:prstGeom prst="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TUNE ~20%</a:t>
            </a:r>
          </a:p>
        </p:txBody>
      </p:sp>
      <p:sp>
        <p:nvSpPr>
          <p:cNvPr id="19" name="Rectangle 18"/>
          <p:cNvSpPr/>
          <p:nvPr/>
        </p:nvSpPr>
        <p:spPr>
          <a:xfrm>
            <a:off x="2580047" y="3683303"/>
            <a:ext cx="2939069" cy="46355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COMBINED TRAIN</a:t>
            </a:r>
          </a:p>
          <a:p>
            <a:pPr algn="ctr"/>
            <a:r>
              <a:rPr lang="en-US" sz="1350" dirty="0">
                <a:solidFill>
                  <a:schemeClr val="tx1"/>
                </a:solidFill>
              </a:rPr>
              <a:t>60%</a:t>
            </a:r>
          </a:p>
        </p:txBody>
      </p:sp>
    </p:spTree>
    <p:extLst>
      <p:ext uri="{BB962C8B-B14F-4D97-AF65-F5344CB8AC3E}">
        <p14:creationId xmlns:p14="http://schemas.microsoft.com/office/powerpoint/2010/main" val="321481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par>
                                <p:cTn id="13" presetID="10" presetClass="exit" presetSubtype="0" fill="hold" grpId="0"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accel="50000" decel="50000" fill="hold" grpId="1" nodeType="withEffect">
                                  <p:stCondLst>
                                    <p:cond delay="0"/>
                                  </p:stCondLst>
                                  <p:childTnLst>
                                    <p:animMotion origin="layout" path="M 1.875E-6 3.33333E-6 L -0.00117 0.14166 " pathEditMode="relative" rAng="0" ptsTypes="AA">
                                      <p:cBhvr>
                                        <p:cTn id="26" dur="2000" fill="hold"/>
                                        <p:tgtEl>
                                          <p:spTgt spid="7"/>
                                        </p:tgtEl>
                                        <p:attrNameLst>
                                          <p:attrName>ppt_x</p:attrName>
                                          <p:attrName>ppt_y</p:attrName>
                                        </p:attrNameLst>
                                      </p:cBhvr>
                                      <p:rCtr x="-65" y="7083"/>
                                    </p:animMotion>
                                  </p:childTnLst>
                                </p:cTn>
                              </p:par>
                              <p:par>
                                <p:cTn id="27" presetID="42" presetClass="path" presetSubtype="0" accel="50000" decel="50000" fill="hold" grpId="1" nodeType="withEffect">
                                  <p:stCondLst>
                                    <p:cond delay="0"/>
                                  </p:stCondLst>
                                  <p:childTnLst>
                                    <p:animMotion origin="layout" path="M 2.70833E-6 3.33333E-6 L 0.00013 0.54375 " pathEditMode="relative" rAng="0" ptsTypes="AA">
                                      <p:cBhvr>
                                        <p:cTn id="28" dur="2000" fill="hold"/>
                                        <p:tgtEl>
                                          <p:spTgt spid="8"/>
                                        </p:tgtEl>
                                        <p:attrNameLst>
                                          <p:attrName>ppt_x</p:attrName>
                                          <p:attrName>ppt_y</p:attrName>
                                        </p:attrNameLst>
                                      </p:cBhvr>
                                      <p:rCtr x="0" y="27176"/>
                                    </p:animMotion>
                                  </p:childTnLst>
                                </p:cTn>
                              </p:par>
                              <p:par>
                                <p:cTn id="29" presetID="42" presetClass="path" presetSubtype="0" accel="50000" decel="50000" fill="hold" grpId="1" nodeType="withEffect">
                                  <p:stCondLst>
                                    <p:cond delay="0"/>
                                  </p:stCondLst>
                                  <p:childTnLst>
                                    <p:animMotion origin="layout" path="M -3.54167E-6 3.33333E-6 L 0.03021 0.14166 " pathEditMode="relative" rAng="0" ptsTypes="AA">
                                      <p:cBhvr>
                                        <p:cTn id="30" dur="2000" fill="hold"/>
                                        <p:tgtEl>
                                          <p:spTgt spid="9"/>
                                        </p:tgtEl>
                                        <p:attrNameLst>
                                          <p:attrName>ppt_x</p:attrName>
                                          <p:attrName>ppt_y</p:attrName>
                                        </p:attrNameLst>
                                      </p:cBhvr>
                                      <p:rCtr x="1510" y="7083"/>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xEl>
                                              <p:pRg st="7" end="7"/>
                                            </p:txEl>
                                          </p:spTgt>
                                        </p:tgtEl>
                                        <p:attrNameLst>
                                          <p:attrName>style.visibility</p:attrName>
                                        </p:attrNameLst>
                                      </p:cBhvr>
                                      <p:to>
                                        <p:strVal val="visible"/>
                                      </p:to>
                                    </p:set>
                                    <p:animEffect transition="in" filter="fade">
                                      <p:cBhvr>
                                        <p:cTn id="52" dur="500"/>
                                        <p:tgtEl>
                                          <p:spTgt spid="10">
                                            <p:txEl>
                                              <p:pRg st="7" end="7"/>
                                            </p:txEl>
                                          </p:spTgt>
                                        </p:tgtEl>
                                      </p:cBhvr>
                                    </p:animEffect>
                                  </p:childTnLst>
                                </p:cTn>
                              </p:par>
                              <p:par>
                                <p:cTn id="53" presetID="10" presetClass="exit" presetSubtype="0" fill="hold" grpId="1" nodeType="withEffect">
                                  <p:stCondLst>
                                    <p:cond delay="0"/>
                                  </p:stCondLst>
                                  <p:childTnLst>
                                    <p:animEffect transition="out" filter="fade">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4"/>
                                        </p:tgtEl>
                                      </p:cBhvr>
                                    </p:animEffect>
                                    <p:set>
                                      <p:cBhvr>
                                        <p:cTn id="61" dur="1" fill="hold">
                                          <p:stCondLst>
                                            <p:cond delay="499"/>
                                          </p:stCondLst>
                                        </p:cTn>
                                        <p:tgtEl>
                                          <p:spTgt spid="14"/>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2"/>
                                        </p:tgtEl>
                                      </p:cBhvr>
                                    </p:animEffect>
                                    <p:set>
                                      <p:cBhvr>
                                        <p:cTn id="64" dur="1" fill="hold">
                                          <p:stCondLst>
                                            <p:cond delay="499"/>
                                          </p:stCondLst>
                                        </p:cTn>
                                        <p:tgtEl>
                                          <p:spTgt spid="12"/>
                                        </p:tgtEl>
                                        <p:attrNameLst>
                                          <p:attrName>style.visibility</p:attrName>
                                        </p:attrNameLst>
                                      </p:cBhvr>
                                      <p:to>
                                        <p:strVal val="hidden"/>
                                      </p:to>
                                    </p:set>
                                  </p:childTnLst>
                                </p:cTn>
                              </p:par>
                              <p:par>
                                <p:cTn id="65" presetID="10" presetClass="exit" presetSubtype="0" fill="hold" grpId="2" nodeType="withEffect">
                                  <p:stCondLst>
                                    <p:cond delay="0"/>
                                  </p:stCondLst>
                                  <p:childTnLst>
                                    <p:animEffect transition="out" filter="fade">
                                      <p:cBhvr>
                                        <p:cTn id="66" dur="500"/>
                                        <p:tgtEl>
                                          <p:spTgt spid="7"/>
                                        </p:tgtEl>
                                      </p:cBhvr>
                                    </p:animEffect>
                                    <p:set>
                                      <p:cBhvr>
                                        <p:cTn id="67" dur="1" fill="hold">
                                          <p:stCondLst>
                                            <p:cond delay="499"/>
                                          </p:stCondLst>
                                        </p:cTn>
                                        <p:tgtEl>
                                          <p:spTgt spid="7"/>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500"/>
                                        <p:tgtEl>
                                          <p:spTgt spid="9"/>
                                        </p:tgtEl>
                                      </p:cBhvr>
                                    </p:animEffect>
                                    <p:set>
                                      <p:cBhvr>
                                        <p:cTn id="70" dur="1" fill="hold">
                                          <p:stCondLst>
                                            <p:cond delay="499"/>
                                          </p:stCondLst>
                                        </p:cTn>
                                        <p:tgtEl>
                                          <p:spTgt spid="9"/>
                                        </p:tgtEl>
                                        <p:attrNameLst>
                                          <p:attrName>style.visibility</p:attrName>
                                        </p:attrNameLst>
                                      </p:cBhvr>
                                      <p:to>
                                        <p:strVal val="hidden"/>
                                      </p:to>
                                    </p:set>
                                  </p:childTnLst>
                                </p:cTn>
                              </p:par>
                              <p:par>
                                <p:cTn id="71" presetID="10"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42" presetClass="path" presetSubtype="0" accel="50000" decel="50000" fill="hold" grpId="1" nodeType="withEffect">
                                  <p:stCondLst>
                                    <p:cond delay="0"/>
                                  </p:stCondLst>
                                  <p:childTnLst>
                                    <p:animMotion origin="layout" path="M -0.00143 -0.40047 L -0.00091 0.00162 " pathEditMode="relative" rAng="0" ptsTypes="AA">
                                      <p:cBhvr>
                                        <p:cTn id="78" dur="2000" fill="hold"/>
                                        <p:tgtEl>
                                          <p:spTgt spid="15"/>
                                        </p:tgtEl>
                                        <p:attrNameLst>
                                          <p:attrName>ppt_x</p:attrName>
                                          <p:attrName>ppt_y</p:attrName>
                                        </p:attrNameLst>
                                      </p:cBhvr>
                                      <p:rCtr x="26" y="20093"/>
                                    </p:animMotion>
                                  </p:childTnLst>
                                </p:cTn>
                              </p:par>
                              <p:par>
                                <p:cTn id="79" presetID="42" presetClass="path" presetSubtype="0" accel="50000" decel="50000" fill="hold" grpId="1" nodeType="withEffect">
                                  <p:stCondLst>
                                    <p:cond delay="0"/>
                                  </p:stCondLst>
                                  <p:childTnLst>
                                    <p:animMotion origin="layout" path="M 0.02786 -0.40047 L -0.01771 0.00162 " pathEditMode="relative" rAng="0" ptsTypes="AA">
                                      <p:cBhvr>
                                        <p:cTn id="80" dur="2000" fill="hold"/>
                                        <p:tgtEl>
                                          <p:spTgt spid="16"/>
                                        </p:tgtEl>
                                        <p:attrNameLst>
                                          <p:attrName>ppt_x</p:attrName>
                                          <p:attrName>ppt_y</p:attrName>
                                        </p:attrNameLst>
                                      </p:cBhvr>
                                      <p:rCtr x="-2279" y="20093"/>
                                    </p:animMotion>
                                  </p:childTnLst>
                                </p:cTn>
                              </p:par>
                            </p:childTnLst>
                          </p:cTn>
                        </p:par>
                        <p:par>
                          <p:cTn id="81" fill="hold">
                            <p:stCondLst>
                              <p:cond delay="2000"/>
                            </p:stCondLst>
                            <p:childTnLst>
                              <p:par>
                                <p:cTn id="82" presetID="10" presetClass="entr" presetSubtype="0" fill="hold" grpId="0"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10"/>
                                        <p:tgtEl>
                                          <p:spTgt spid="19"/>
                                        </p:tgtEl>
                                      </p:cBhvr>
                                    </p:animEffect>
                                  </p:childTnLst>
                                </p:cTn>
                              </p:par>
                            </p:childTnLst>
                          </p:cTn>
                        </p:par>
                        <p:par>
                          <p:cTn id="85" fill="hold">
                            <p:stCondLst>
                              <p:cond delay="2010"/>
                            </p:stCondLst>
                            <p:childTnLst>
                              <p:par>
                                <p:cTn id="86" presetID="10" presetClass="entr" presetSubtype="0" fill="hold" grpId="0" nodeType="afterEffect">
                                  <p:stCondLst>
                                    <p:cond delay="0"/>
                                  </p:stCondLst>
                                  <p:childTnLst>
                                    <p:set>
                                      <p:cBhvr>
                                        <p:cTn id="87" dur="1" fill="hold">
                                          <p:stCondLst>
                                            <p:cond delay="0"/>
                                          </p:stCondLst>
                                        </p:cTn>
                                        <p:tgtEl>
                                          <p:spTgt spid="10">
                                            <p:txEl>
                                              <p:pRg st="9" end="9"/>
                                            </p:txEl>
                                          </p:spTgt>
                                        </p:tgtEl>
                                        <p:attrNameLst>
                                          <p:attrName>style.visibility</p:attrName>
                                        </p:attrNameLst>
                                      </p:cBhvr>
                                      <p:to>
                                        <p:strVal val="visible"/>
                                      </p:to>
                                    </p:set>
                                    <p:animEffect transition="in" filter="fade">
                                      <p:cBhvr>
                                        <p:cTn id="88"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7" grpId="1" animBg="1"/>
      <p:bldP spid="7" grpId="2" animBg="1"/>
      <p:bldP spid="8" grpId="0" animBg="1"/>
      <p:bldP spid="8" grpId="1" animBg="1"/>
      <p:bldP spid="9" grpId="0" animBg="1"/>
      <p:bldP spid="9" grpId="1" animBg="1"/>
      <p:bldP spid="9" grpId="2" animBg="1"/>
      <p:bldP spid="10" grpId="0" uiExpand="1" build="p"/>
      <p:bldP spid="11" grpId="0" animBg="1"/>
      <p:bldP spid="11" grpId="1" animBg="1"/>
      <p:bldP spid="12" grpId="0" animBg="1"/>
      <p:bldP spid="12" grpId="1" animBg="1"/>
      <p:bldP spid="13" grpId="0"/>
      <p:bldP spid="13" grpId="1"/>
      <p:bldP spid="14" grpId="0"/>
      <p:bldP spid="14" grpId="1"/>
      <p:bldP spid="15" grpId="0" animBg="1"/>
      <p:bldP spid="15" grpId="1" animBg="1"/>
      <p:bldP spid="16" grpId="0" animBg="1"/>
      <p:bldP spid="16" grpId="1" animBg="1"/>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475DB-B5FC-E449-A067-276726C6EEE3}"/>
              </a:ext>
            </a:extLst>
          </p:cNvPr>
          <p:cNvSpPr>
            <a:spLocks noGrp="1"/>
          </p:cNvSpPr>
          <p:nvPr>
            <p:ph type="title"/>
          </p:nvPr>
        </p:nvSpPr>
        <p:spPr>
          <a:xfrm>
            <a:off x="535101" y="49556"/>
            <a:ext cx="7886700" cy="776459"/>
          </a:xfrm>
        </p:spPr>
        <p:txBody>
          <a:bodyPr/>
          <a:lstStyle/>
          <a:p>
            <a:r>
              <a:rPr lang="en-US" dirty="0"/>
              <a:t>What is a WEKA?</a:t>
            </a:r>
          </a:p>
        </p:txBody>
      </p:sp>
      <p:sp>
        <p:nvSpPr>
          <p:cNvPr id="4" name="Rectangle 3">
            <a:extLst>
              <a:ext uri="{FF2B5EF4-FFF2-40B4-BE49-F238E27FC236}">
                <a16:creationId xmlns:a16="http://schemas.microsoft.com/office/drawing/2014/main" id="{B5B448F7-6511-A045-8F61-59F3B75956E6}"/>
              </a:ext>
            </a:extLst>
          </p:cNvPr>
          <p:cNvSpPr/>
          <p:nvPr/>
        </p:nvSpPr>
        <p:spPr>
          <a:xfrm>
            <a:off x="3356426" y="4889584"/>
            <a:ext cx="5141151" cy="253916"/>
          </a:xfrm>
          <a:prstGeom prst="rect">
            <a:avLst/>
          </a:prstGeom>
        </p:spPr>
        <p:txBody>
          <a:bodyPr wrap="none">
            <a:spAutoFit/>
          </a:bodyPr>
          <a:lstStyle/>
          <a:p>
            <a:r>
              <a:rPr lang="en-US" sz="1050" dirty="0"/>
              <a:t>Photo By: Bernard </a:t>
            </a:r>
            <a:r>
              <a:rPr lang="en-US" sz="1050" dirty="0" err="1"/>
              <a:t>Spragg</a:t>
            </a:r>
            <a:r>
              <a:rPr lang="en-US" sz="1050" dirty="0"/>
              <a:t> - https://</a:t>
            </a:r>
            <a:r>
              <a:rPr lang="en-US" sz="1050" dirty="0" err="1"/>
              <a:t>www.flickr.com</a:t>
            </a:r>
            <a:r>
              <a:rPr lang="en-US" sz="1050" dirty="0"/>
              <a:t>/photos/volvob12b/10220994444</a:t>
            </a:r>
          </a:p>
        </p:txBody>
      </p:sp>
      <p:pic>
        <p:nvPicPr>
          <p:cNvPr id="8" name="Picture 7">
            <a:extLst>
              <a:ext uri="{FF2B5EF4-FFF2-40B4-BE49-F238E27FC236}">
                <a16:creationId xmlns:a16="http://schemas.microsoft.com/office/drawing/2014/main" id="{9705C8BD-D6FA-E346-92CB-EA7D8D44D30C}"/>
              </a:ext>
            </a:extLst>
          </p:cNvPr>
          <p:cNvPicPr>
            <a:picLocks noChangeAspect="1"/>
          </p:cNvPicPr>
          <p:nvPr/>
        </p:nvPicPr>
        <p:blipFill>
          <a:blip r:embed="rId2"/>
          <a:stretch>
            <a:fillRect/>
          </a:stretch>
        </p:blipFill>
        <p:spPr>
          <a:xfrm>
            <a:off x="1826759" y="858671"/>
            <a:ext cx="5303384" cy="3363428"/>
          </a:xfrm>
          <a:prstGeom prst="rect">
            <a:avLst/>
          </a:prstGeom>
        </p:spPr>
      </p:pic>
      <p:sp>
        <p:nvSpPr>
          <p:cNvPr id="9" name="TextBox 8">
            <a:extLst>
              <a:ext uri="{FF2B5EF4-FFF2-40B4-BE49-F238E27FC236}">
                <a16:creationId xmlns:a16="http://schemas.microsoft.com/office/drawing/2014/main" id="{20099425-6722-F044-B69C-FAC628408917}"/>
              </a:ext>
            </a:extLst>
          </p:cNvPr>
          <p:cNvSpPr txBox="1"/>
          <p:nvPr/>
        </p:nvSpPr>
        <p:spPr>
          <a:xfrm>
            <a:off x="2606808" y="4254755"/>
            <a:ext cx="4039888" cy="415498"/>
          </a:xfrm>
          <a:prstGeom prst="rect">
            <a:avLst/>
          </a:prstGeom>
          <a:noFill/>
        </p:spPr>
        <p:txBody>
          <a:bodyPr wrap="none" rtlCol="0">
            <a:spAutoFit/>
          </a:bodyPr>
          <a:lstStyle/>
          <a:p>
            <a:r>
              <a:rPr lang="en-US" sz="2100" i="1" dirty="0"/>
              <a:t>This bird native to New Zealand </a:t>
            </a:r>
          </a:p>
        </p:txBody>
      </p:sp>
    </p:spTree>
    <p:extLst>
      <p:ext uri="{BB962C8B-B14F-4D97-AF65-F5344CB8AC3E}">
        <p14:creationId xmlns:p14="http://schemas.microsoft.com/office/powerpoint/2010/main" val="147352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381480"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1</a:t>
            </a:r>
          </a:p>
        </p:txBody>
      </p:sp>
      <p:sp>
        <p:nvSpPr>
          <p:cNvPr id="18" name="Rectangle 17"/>
          <p:cNvSpPr/>
          <p:nvPr/>
        </p:nvSpPr>
        <p:spPr>
          <a:xfrm>
            <a:off x="1208793"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2</a:t>
            </a:r>
          </a:p>
        </p:txBody>
      </p:sp>
      <p:sp>
        <p:nvSpPr>
          <p:cNvPr id="20" name="Rectangle 19"/>
          <p:cNvSpPr/>
          <p:nvPr/>
        </p:nvSpPr>
        <p:spPr>
          <a:xfrm>
            <a:off x="2036106"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3</a:t>
            </a:r>
          </a:p>
        </p:txBody>
      </p:sp>
      <p:sp>
        <p:nvSpPr>
          <p:cNvPr id="21" name="Rectangle 20"/>
          <p:cNvSpPr/>
          <p:nvPr/>
        </p:nvSpPr>
        <p:spPr>
          <a:xfrm>
            <a:off x="2863419"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4</a:t>
            </a:r>
          </a:p>
        </p:txBody>
      </p:sp>
      <p:sp>
        <p:nvSpPr>
          <p:cNvPr id="22" name="Rectangle 21"/>
          <p:cNvSpPr/>
          <p:nvPr/>
        </p:nvSpPr>
        <p:spPr>
          <a:xfrm>
            <a:off x="3690732"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5</a:t>
            </a:r>
          </a:p>
        </p:txBody>
      </p:sp>
      <p:sp>
        <p:nvSpPr>
          <p:cNvPr id="23" name="Rectangle 22"/>
          <p:cNvSpPr/>
          <p:nvPr/>
        </p:nvSpPr>
        <p:spPr>
          <a:xfrm>
            <a:off x="4518045"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6</a:t>
            </a:r>
          </a:p>
        </p:txBody>
      </p:sp>
      <p:sp>
        <p:nvSpPr>
          <p:cNvPr id="24" name="Rectangle 23"/>
          <p:cNvSpPr/>
          <p:nvPr/>
        </p:nvSpPr>
        <p:spPr>
          <a:xfrm>
            <a:off x="5345358"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7</a:t>
            </a:r>
          </a:p>
        </p:txBody>
      </p:sp>
      <p:sp>
        <p:nvSpPr>
          <p:cNvPr id="25" name="Rectangle 24"/>
          <p:cNvSpPr/>
          <p:nvPr/>
        </p:nvSpPr>
        <p:spPr>
          <a:xfrm>
            <a:off x="6172671"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8</a:t>
            </a:r>
          </a:p>
        </p:txBody>
      </p:sp>
      <p:sp>
        <p:nvSpPr>
          <p:cNvPr id="26" name="Rectangle 25"/>
          <p:cNvSpPr/>
          <p:nvPr/>
        </p:nvSpPr>
        <p:spPr>
          <a:xfrm>
            <a:off x="6999984"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9</a:t>
            </a:r>
          </a:p>
        </p:txBody>
      </p:sp>
      <p:sp>
        <p:nvSpPr>
          <p:cNvPr id="27" name="Rectangle 26"/>
          <p:cNvSpPr/>
          <p:nvPr/>
        </p:nvSpPr>
        <p:spPr>
          <a:xfrm>
            <a:off x="7827297" y="2660665"/>
            <a:ext cx="578644"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FOLD</a:t>
            </a:r>
          </a:p>
          <a:p>
            <a:pPr algn="ctr"/>
            <a:r>
              <a:rPr lang="en-US" sz="1100" dirty="0">
                <a:solidFill>
                  <a:schemeClr val="tx1"/>
                </a:solidFill>
              </a:rPr>
              <a:t>10</a:t>
            </a:r>
          </a:p>
        </p:txBody>
      </p:sp>
      <p:sp>
        <p:nvSpPr>
          <p:cNvPr id="2" name="Title 1"/>
          <p:cNvSpPr>
            <a:spLocks noGrp="1"/>
          </p:cNvSpPr>
          <p:nvPr>
            <p:ph type="title"/>
          </p:nvPr>
        </p:nvSpPr>
        <p:spPr>
          <a:xfrm>
            <a:off x="262422" y="9874"/>
            <a:ext cx="7773338" cy="875287"/>
          </a:xfrm>
        </p:spPr>
        <p:txBody>
          <a:bodyPr/>
          <a:lstStyle/>
          <a:p>
            <a:r>
              <a:rPr lang="en-US" i="1" dirty="0"/>
              <a:t>K</a:t>
            </a:r>
            <a:r>
              <a:rPr lang="en-US" dirty="0"/>
              <a:t>-Fold Cross Validation Experiments</a:t>
            </a:r>
          </a:p>
        </p:txBody>
      </p:sp>
      <p:sp>
        <p:nvSpPr>
          <p:cNvPr id="4" name="Rectangle 3"/>
          <p:cNvSpPr/>
          <p:nvPr/>
        </p:nvSpPr>
        <p:spPr>
          <a:xfrm>
            <a:off x="675084" y="1502909"/>
            <a:ext cx="7199941" cy="462516"/>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solidFill>
                  <a:schemeClr val="tx1"/>
                </a:solidFill>
              </a:rPr>
              <a:t>ALL DATA</a:t>
            </a:r>
          </a:p>
          <a:p>
            <a:pPr algn="ctr"/>
            <a:r>
              <a:rPr lang="en-US" sz="1350" dirty="0">
                <a:solidFill>
                  <a:schemeClr val="tx1"/>
                </a:solidFill>
              </a:rPr>
              <a:t>100%</a:t>
            </a:r>
          </a:p>
        </p:txBody>
      </p:sp>
      <p:sp>
        <p:nvSpPr>
          <p:cNvPr id="3" name="TextBox 2"/>
          <p:cNvSpPr txBox="1"/>
          <p:nvPr/>
        </p:nvSpPr>
        <p:spPr>
          <a:xfrm>
            <a:off x="2733171" y="4090738"/>
            <a:ext cx="3130986" cy="738664"/>
          </a:xfrm>
          <a:prstGeom prst="rect">
            <a:avLst/>
          </a:prstGeom>
          <a:noFill/>
        </p:spPr>
        <p:txBody>
          <a:bodyPr wrap="none" rtlCol="0">
            <a:spAutoFit/>
          </a:bodyPr>
          <a:lstStyle/>
          <a:p>
            <a:pPr algn="ctr"/>
            <a:r>
              <a:rPr lang="en-US" sz="2100" dirty="0"/>
              <a:t>Split data into </a:t>
            </a:r>
            <a:r>
              <a:rPr lang="en-US" sz="2100" i="1" dirty="0"/>
              <a:t>K</a:t>
            </a:r>
            <a:r>
              <a:rPr lang="en-US" sz="2100" dirty="0"/>
              <a:t> Folds</a:t>
            </a:r>
            <a:br>
              <a:rPr lang="en-US" sz="2100" dirty="0"/>
            </a:br>
            <a:r>
              <a:rPr lang="en-US" sz="2100" dirty="0"/>
              <a:t>(</a:t>
            </a:r>
            <a:r>
              <a:rPr lang="en-US" sz="2100" i="1" dirty="0"/>
              <a:t>K</a:t>
            </a:r>
            <a:r>
              <a:rPr lang="en-US" sz="2100" dirty="0"/>
              <a:t> is typically 3, 5, or 10)</a:t>
            </a:r>
          </a:p>
        </p:txBody>
      </p:sp>
      <p:cxnSp>
        <p:nvCxnSpPr>
          <p:cNvPr id="6" name="Straight Arrow Connector 5"/>
          <p:cNvCxnSpPr>
            <a:stCxn id="4" idx="2"/>
          </p:cNvCxnSpPr>
          <p:nvPr/>
        </p:nvCxnSpPr>
        <p:spPr>
          <a:xfrm flipH="1">
            <a:off x="960123" y="1965425"/>
            <a:ext cx="3314932"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 idx="2"/>
            <a:endCxn id="18" idx="0"/>
          </p:cNvCxnSpPr>
          <p:nvPr/>
        </p:nvCxnSpPr>
        <p:spPr>
          <a:xfrm flipH="1">
            <a:off x="1498115" y="1965425"/>
            <a:ext cx="2776940"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 idx="2"/>
            <a:endCxn id="20" idx="0"/>
          </p:cNvCxnSpPr>
          <p:nvPr/>
        </p:nvCxnSpPr>
        <p:spPr>
          <a:xfrm flipH="1">
            <a:off x="2325428" y="1965425"/>
            <a:ext cx="1949627"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 idx="2"/>
            <a:endCxn id="21" idx="0"/>
          </p:cNvCxnSpPr>
          <p:nvPr/>
        </p:nvCxnSpPr>
        <p:spPr>
          <a:xfrm flipH="1">
            <a:off x="3152741" y="1965425"/>
            <a:ext cx="1122314"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 idx="2"/>
            <a:endCxn id="22" idx="0"/>
          </p:cNvCxnSpPr>
          <p:nvPr/>
        </p:nvCxnSpPr>
        <p:spPr>
          <a:xfrm flipH="1">
            <a:off x="3980054" y="1965425"/>
            <a:ext cx="295001"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 idx="2"/>
            <a:endCxn id="23" idx="0"/>
          </p:cNvCxnSpPr>
          <p:nvPr/>
        </p:nvCxnSpPr>
        <p:spPr>
          <a:xfrm>
            <a:off x="4275055" y="1965425"/>
            <a:ext cx="532312"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 idx="2"/>
            <a:endCxn id="24" idx="0"/>
          </p:cNvCxnSpPr>
          <p:nvPr/>
        </p:nvCxnSpPr>
        <p:spPr>
          <a:xfrm>
            <a:off x="4275055" y="1965425"/>
            <a:ext cx="1359625"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 idx="2"/>
            <a:endCxn id="25" idx="0"/>
          </p:cNvCxnSpPr>
          <p:nvPr/>
        </p:nvCxnSpPr>
        <p:spPr>
          <a:xfrm>
            <a:off x="4275055" y="1965425"/>
            <a:ext cx="2186938"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 idx="2"/>
            <a:endCxn id="26" idx="0"/>
          </p:cNvCxnSpPr>
          <p:nvPr/>
        </p:nvCxnSpPr>
        <p:spPr>
          <a:xfrm>
            <a:off x="4275055" y="1965425"/>
            <a:ext cx="3014251"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 idx="2"/>
          </p:cNvCxnSpPr>
          <p:nvPr/>
        </p:nvCxnSpPr>
        <p:spPr>
          <a:xfrm>
            <a:off x="4275055" y="1965425"/>
            <a:ext cx="3552242" cy="695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726759" y="4088598"/>
            <a:ext cx="3143809" cy="738664"/>
          </a:xfrm>
          <a:prstGeom prst="rect">
            <a:avLst/>
          </a:prstGeom>
          <a:noFill/>
        </p:spPr>
        <p:txBody>
          <a:bodyPr wrap="none" rtlCol="0">
            <a:spAutoFit/>
          </a:bodyPr>
          <a:lstStyle/>
          <a:p>
            <a:pPr algn="ctr"/>
            <a:r>
              <a:rPr lang="en-US" sz="2100" dirty="0"/>
              <a:t>Use </a:t>
            </a:r>
            <a:r>
              <a:rPr lang="en-US" sz="2100" i="1" dirty="0"/>
              <a:t>K-1</a:t>
            </a:r>
            <a:r>
              <a:rPr lang="en-US" sz="2100" dirty="0"/>
              <a:t> folds for training</a:t>
            </a:r>
            <a:br>
              <a:rPr lang="en-US" sz="2100" dirty="0"/>
            </a:br>
            <a:r>
              <a:rPr lang="en-US" sz="2100" dirty="0"/>
              <a:t>and 1 for testing</a:t>
            </a:r>
          </a:p>
        </p:txBody>
      </p:sp>
      <p:sp>
        <p:nvSpPr>
          <p:cNvPr id="60" name="TextBox 59"/>
          <p:cNvSpPr txBox="1"/>
          <p:nvPr/>
        </p:nvSpPr>
        <p:spPr>
          <a:xfrm>
            <a:off x="6333322" y="3544722"/>
            <a:ext cx="2146742" cy="415498"/>
          </a:xfrm>
          <a:prstGeom prst="rect">
            <a:avLst/>
          </a:prstGeom>
          <a:noFill/>
        </p:spPr>
        <p:txBody>
          <a:bodyPr wrap="none" rtlCol="0">
            <a:spAutoFit/>
          </a:bodyPr>
          <a:lstStyle/>
          <a:p>
            <a:r>
              <a:rPr lang="en-US" sz="2100" dirty="0"/>
              <a:t>TESTING FOLD</a:t>
            </a:r>
          </a:p>
        </p:txBody>
      </p:sp>
      <p:sp>
        <p:nvSpPr>
          <p:cNvPr id="61" name="TextBox 60"/>
          <p:cNvSpPr txBox="1"/>
          <p:nvPr/>
        </p:nvSpPr>
        <p:spPr>
          <a:xfrm>
            <a:off x="3366076" y="1502910"/>
            <a:ext cx="2444900" cy="415498"/>
          </a:xfrm>
          <a:prstGeom prst="rect">
            <a:avLst/>
          </a:prstGeom>
          <a:noFill/>
        </p:spPr>
        <p:txBody>
          <a:bodyPr wrap="none" rtlCol="0">
            <a:spAutoFit/>
          </a:bodyPr>
          <a:lstStyle/>
          <a:p>
            <a:r>
              <a:rPr lang="en-US" sz="2100" dirty="0"/>
              <a:t>TRAINING FOLDS</a:t>
            </a:r>
          </a:p>
        </p:txBody>
      </p:sp>
      <p:sp>
        <p:nvSpPr>
          <p:cNvPr id="62" name="Triangle 61"/>
          <p:cNvSpPr/>
          <p:nvPr/>
        </p:nvSpPr>
        <p:spPr>
          <a:xfrm>
            <a:off x="675084" y="1846857"/>
            <a:ext cx="6507769" cy="813808"/>
          </a:xfrm>
          <a:prstGeom prst="triangle">
            <a:avLst>
              <a:gd name="adj" fmla="val 551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65" name="Straight Arrow Connector 64"/>
          <p:cNvCxnSpPr>
            <a:stCxn id="60" idx="0"/>
            <a:endCxn id="27" idx="2"/>
          </p:cNvCxnSpPr>
          <p:nvPr/>
        </p:nvCxnSpPr>
        <p:spPr>
          <a:xfrm flipV="1">
            <a:off x="7406693" y="3123181"/>
            <a:ext cx="709926" cy="421541"/>
          </a:xfrm>
          <a:prstGeom prst="straightConnector1">
            <a:avLst/>
          </a:prstGeom>
          <a:ln w="41275">
            <a:tailEnd type="triangle"/>
          </a:ln>
        </p:spPr>
        <p:style>
          <a:lnRef idx="3">
            <a:schemeClr val="accent5"/>
          </a:lnRef>
          <a:fillRef idx="0">
            <a:schemeClr val="accent5"/>
          </a:fillRef>
          <a:effectRef idx="2">
            <a:schemeClr val="accent5"/>
          </a:effectRef>
          <a:fontRef idx="minor">
            <a:schemeClr val="tx1"/>
          </a:fontRef>
        </p:style>
      </p:cxnSp>
      <p:sp>
        <p:nvSpPr>
          <p:cNvPr id="66" name="TextBox 65"/>
          <p:cNvSpPr txBox="1"/>
          <p:nvPr/>
        </p:nvSpPr>
        <p:spPr>
          <a:xfrm>
            <a:off x="1702788" y="4105613"/>
            <a:ext cx="5875840" cy="738664"/>
          </a:xfrm>
          <a:prstGeom prst="rect">
            <a:avLst/>
          </a:prstGeom>
          <a:noFill/>
        </p:spPr>
        <p:txBody>
          <a:bodyPr wrap="none" rtlCol="0">
            <a:spAutoFit/>
          </a:bodyPr>
          <a:lstStyle/>
          <a:p>
            <a:pPr algn="ctr"/>
            <a:r>
              <a:rPr lang="en-US" sz="2100" dirty="0"/>
              <a:t>Rotate until each fold is used for testing </a:t>
            </a:r>
            <a:r>
              <a:rPr lang="en-US" sz="2100" b="1" dirty="0"/>
              <a:t>once</a:t>
            </a:r>
            <a:r>
              <a:rPr lang="en-US" sz="2100" dirty="0"/>
              <a:t>.</a:t>
            </a:r>
            <a:endParaRPr lang="en-US" sz="2100" b="1" dirty="0"/>
          </a:p>
          <a:p>
            <a:pPr algn="ctr"/>
            <a:r>
              <a:rPr lang="en-US" sz="2100" dirty="0"/>
              <a:t>Report results as the </a:t>
            </a:r>
            <a:r>
              <a:rPr lang="en-US" sz="2100" i="1" dirty="0"/>
              <a:t>average over ALL tests!</a:t>
            </a:r>
          </a:p>
        </p:txBody>
      </p:sp>
      <p:cxnSp>
        <p:nvCxnSpPr>
          <p:cNvPr id="71" name="Straight Arrow Connector 70"/>
          <p:cNvCxnSpPr>
            <a:stCxn id="60" idx="0"/>
            <a:endCxn id="26" idx="2"/>
          </p:cNvCxnSpPr>
          <p:nvPr/>
        </p:nvCxnSpPr>
        <p:spPr>
          <a:xfrm flipH="1" flipV="1">
            <a:off x="7289306" y="3123181"/>
            <a:ext cx="117387" cy="421541"/>
          </a:xfrm>
          <a:prstGeom prst="straightConnector1">
            <a:avLst/>
          </a:prstGeom>
          <a:ln w="41275">
            <a:tailEnd type="triangle"/>
          </a:ln>
        </p:spPr>
        <p:style>
          <a:lnRef idx="3">
            <a:schemeClr val="accent5"/>
          </a:lnRef>
          <a:fillRef idx="0">
            <a:schemeClr val="accent5"/>
          </a:fillRef>
          <a:effectRef idx="2">
            <a:schemeClr val="accent5"/>
          </a:effectRef>
          <a:fontRef idx="minor">
            <a:schemeClr val="tx1"/>
          </a:fontRef>
        </p:style>
      </p:cxnSp>
      <p:sp>
        <p:nvSpPr>
          <p:cNvPr id="74" name="Triangle 73"/>
          <p:cNvSpPr/>
          <p:nvPr/>
        </p:nvSpPr>
        <p:spPr>
          <a:xfrm>
            <a:off x="680764" y="1840233"/>
            <a:ext cx="5781229" cy="813808"/>
          </a:xfrm>
          <a:prstGeom prst="triangle">
            <a:avLst>
              <a:gd name="adj" fmla="val 618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6" name="Straight Arrow Connector 75"/>
          <p:cNvCxnSpPr>
            <a:stCxn id="74" idx="0"/>
            <a:endCxn id="27" idx="0"/>
          </p:cNvCxnSpPr>
          <p:nvPr/>
        </p:nvCxnSpPr>
        <p:spPr>
          <a:xfrm>
            <a:off x="4255703" y="1840232"/>
            <a:ext cx="3860917" cy="82043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8230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par>
                                <p:cTn id="56" presetID="10"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fade">
                                      <p:cBhvr>
                                        <p:cTn id="58" dur="500"/>
                                        <p:tgtEl>
                                          <p:spTgt spid="45"/>
                                        </p:tgtEl>
                                      </p:cBhvr>
                                    </p:animEffect>
                                  </p:childTnLst>
                                </p:cTn>
                              </p:par>
                              <p:par>
                                <p:cTn id="59" presetID="10"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0" nodeType="clickEffect">
                                  <p:stCondLst>
                                    <p:cond delay="0"/>
                                  </p:stCondLst>
                                  <p:childTnLst>
                                    <p:animEffect transition="out" filter="fade">
                                      <p:cBhvr>
                                        <p:cTn id="71" dur="500"/>
                                        <p:tgtEl>
                                          <p:spTgt spid="4"/>
                                        </p:tgtEl>
                                      </p:cBhvr>
                                    </p:animEffect>
                                    <p:set>
                                      <p:cBhvr>
                                        <p:cTn id="72" dur="1" fill="hold">
                                          <p:stCondLst>
                                            <p:cond delay="499"/>
                                          </p:stCondLst>
                                        </p:cTn>
                                        <p:tgtEl>
                                          <p:spTgt spid="4"/>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6"/>
                                        </p:tgtEl>
                                      </p:cBhvr>
                                    </p:animEffect>
                                    <p:set>
                                      <p:cBhvr>
                                        <p:cTn id="75" dur="1" fill="hold">
                                          <p:stCondLst>
                                            <p:cond delay="499"/>
                                          </p:stCondLst>
                                        </p:cTn>
                                        <p:tgtEl>
                                          <p:spTgt spid="6"/>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8"/>
                                        </p:tgtEl>
                                      </p:cBhvr>
                                    </p:animEffect>
                                    <p:set>
                                      <p:cBhvr>
                                        <p:cTn id="78" dur="1" fill="hold">
                                          <p:stCondLst>
                                            <p:cond delay="499"/>
                                          </p:stCondLst>
                                        </p:cTn>
                                        <p:tgtEl>
                                          <p:spTgt spid="2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1"/>
                                        </p:tgtEl>
                                      </p:cBhvr>
                                    </p:animEffect>
                                    <p:set>
                                      <p:cBhvr>
                                        <p:cTn id="81" dur="1" fill="hold">
                                          <p:stCondLst>
                                            <p:cond delay="499"/>
                                          </p:stCondLst>
                                        </p:cTn>
                                        <p:tgtEl>
                                          <p:spTgt spid="3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35"/>
                                        </p:tgtEl>
                                      </p:cBhvr>
                                    </p:animEffect>
                                    <p:set>
                                      <p:cBhvr>
                                        <p:cTn id="84" dur="1" fill="hold">
                                          <p:stCondLst>
                                            <p:cond delay="499"/>
                                          </p:stCondLst>
                                        </p:cTn>
                                        <p:tgtEl>
                                          <p:spTgt spid="35"/>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39"/>
                                        </p:tgtEl>
                                      </p:cBhvr>
                                    </p:animEffect>
                                    <p:set>
                                      <p:cBhvr>
                                        <p:cTn id="87" dur="1" fill="hold">
                                          <p:stCondLst>
                                            <p:cond delay="499"/>
                                          </p:stCondLst>
                                        </p:cTn>
                                        <p:tgtEl>
                                          <p:spTgt spid="39"/>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42"/>
                                        </p:tgtEl>
                                      </p:cBhvr>
                                    </p:animEffect>
                                    <p:set>
                                      <p:cBhvr>
                                        <p:cTn id="90" dur="1" fill="hold">
                                          <p:stCondLst>
                                            <p:cond delay="499"/>
                                          </p:stCondLst>
                                        </p:cTn>
                                        <p:tgtEl>
                                          <p:spTgt spid="42"/>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45"/>
                                        </p:tgtEl>
                                      </p:cBhvr>
                                    </p:animEffect>
                                    <p:set>
                                      <p:cBhvr>
                                        <p:cTn id="93" dur="1" fill="hold">
                                          <p:stCondLst>
                                            <p:cond delay="499"/>
                                          </p:stCondLst>
                                        </p:cTn>
                                        <p:tgtEl>
                                          <p:spTgt spid="45"/>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48"/>
                                        </p:tgtEl>
                                      </p:cBhvr>
                                    </p:animEffect>
                                    <p:set>
                                      <p:cBhvr>
                                        <p:cTn id="96" dur="1" fill="hold">
                                          <p:stCondLst>
                                            <p:cond delay="499"/>
                                          </p:stCondLst>
                                        </p:cTn>
                                        <p:tgtEl>
                                          <p:spTgt spid="48"/>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52"/>
                                        </p:tgtEl>
                                      </p:cBhvr>
                                    </p:animEffect>
                                    <p:set>
                                      <p:cBhvr>
                                        <p:cTn id="99" dur="1" fill="hold">
                                          <p:stCondLst>
                                            <p:cond delay="499"/>
                                          </p:stCondLst>
                                        </p:cTn>
                                        <p:tgtEl>
                                          <p:spTgt spid="52"/>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55"/>
                                        </p:tgtEl>
                                      </p:cBhvr>
                                    </p:animEffect>
                                    <p:set>
                                      <p:cBhvr>
                                        <p:cTn id="102" dur="1" fill="hold">
                                          <p:stCondLst>
                                            <p:cond delay="499"/>
                                          </p:stCondLst>
                                        </p:cTn>
                                        <p:tgtEl>
                                          <p:spTgt spid="55"/>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
                                        </p:tgtEl>
                                      </p:cBhvr>
                                    </p:animEffect>
                                    <p:set>
                                      <p:cBhvr>
                                        <p:cTn id="105" dur="1" fill="hold">
                                          <p:stCondLst>
                                            <p:cond delay="499"/>
                                          </p:stCondLst>
                                        </p:cTn>
                                        <p:tgtEl>
                                          <p:spTgt spid="3"/>
                                        </p:tgtEl>
                                        <p:attrNameLst>
                                          <p:attrName>style.visibility</p:attrName>
                                        </p:attrNameLst>
                                      </p:cBhvr>
                                      <p:to>
                                        <p:strVal val="hidden"/>
                                      </p:to>
                                    </p:set>
                                  </p:childTnLst>
                                </p:cTn>
                              </p:par>
                              <p:par>
                                <p:cTn id="106" presetID="10" presetClass="entr" presetSubtype="0" fill="hold" grpId="0"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500"/>
                                        <p:tgtEl>
                                          <p:spTgt spid="5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62"/>
                                        </p:tgtEl>
                                        <p:attrNameLst>
                                          <p:attrName>style.visibility</p:attrName>
                                        </p:attrNameLst>
                                      </p:cBhvr>
                                      <p:to>
                                        <p:strVal val="visible"/>
                                      </p:to>
                                    </p:set>
                                    <p:animEffect transition="in" filter="fade">
                                      <p:cBhvr>
                                        <p:cTn id="111" dur="500"/>
                                        <p:tgtEl>
                                          <p:spTgt spid="6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1"/>
                                        </p:tgtEl>
                                        <p:attrNameLst>
                                          <p:attrName>style.visibility</p:attrName>
                                        </p:attrNameLst>
                                      </p:cBhvr>
                                      <p:to>
                                        <p:strVal val="visible"/>
                                      </p:to>
                                    </p:set>
                                    <p:animEffect transition="in" filter="fade">
                                      <p:cBhvr>
                                        <p:cTn id="114" dur="500"/>
                                        <p:tgtEl>
                                          <p:spTgt spid="61"/>
                                        </p:tgtEl>
                                      </p:cBhvr>
                                    </p:animEffect>
                                  </p:childTnLst>
                                </p:cTn>
                              </p:par>
                              <p:par>
                                <p:cTn id="115" presetID="10" presetClass="entr" presetSubtype="0" fill="hold" nodeType="with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fade">
                                      <p:cBhvr>
                                        <p:cTn id="117" dur="500"/>
                                        <p:tgtEl>
                                          <p:spTgt spid="65"/>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1" nodeType="clickEffect">
                                  <p:stCondLst>
                                    <p:cond delay="0"/>
                                  </p:stCondLst>
                                  <p:childTnLst>
                                    <p:animEffect transition="out" filter="fade">
                                      <p:cBhvr>
                                        <p:cTn id="124" dur="500"/>
                                        <p:tgtEl>
                                          <p:spTgt spid="59"/>
                                        </p:tgtEl>
                                      </p:cBhvr>
                                    </p:animEffect>
                                    <p:set>
                                      <p:cBhvr>
                                        <p:cTn id="125" dur="1" fill="hold">
                                          <p:stCondLst>
                                            <p:cond delay="499"/>
                                          </p:stCondLst>
                                        </p:cTn>
                                        <p:tgtEl>
                                          <p:spTgt spid="59"/>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62"/>
                                        </p:tgtEl>
                                      </p:cBhvr>
                                    </p:animEffect>
                                    <p:set>
                                      <p:cBhvr>
                                        <p:cTn id="128" dur="1" fill="hold">
                                          <p:stCondLst>
                                            <p:cond delay="499"/>
                                          </p:stCondLst>
                                        </p:cTn>
                                        <p:tgtEl>
                                          <p:spTgt spid="62"/>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65"/>
                                        </p:tgtEl>
                                      </p:cBhvr>
                                    </p:animEffect>
                                    <p:set>
                                      <p:cBhvr>
                                        <p:cTn id="131" dur="1" fill="hold">
                                          <p:stCondLst>
                                            <p:cond delay="499"/>
                                          </p:stCondLst>
                                        </p:cTn>
                                        <p:tgtEl>
                                          <p:spTgt spid="65"/>
                                        </p:tgtEl>
                                        <p:attrNameLst>
                                          <p:attrName>style.visibility</p:attrName>
                                        </p:attrNameLst>
                                      </p:cBhvr>
                                      <p:to>
                                        <p:strVal val="hidden"/>
                                      </p:to>
                                    </p:set>
                                  </p:childTnLst>
                                </p:cTn>
                              </p:par>
                              <p:par>
                                <p:cTn id="132" presetID="10" presetClass="entr" presetSubtype="0" repeatCount="0" fill="hold" grpId="0" nodeType="withEffect">
                                  <p:stCondLst>
                                    <p:cond delay="0"/>
                                  </p:stCondLst>
                                  <p:childTnLst>
                                    <p:set>
                                      <p:cBhvr>
                                        <p:cTn id="133" dur="1" fill="hold">
                                          <p:stCondLst>
                                            <p:cond delay="0"/>
                                          </p:stCondLst>
                                        </p:cTn>
                                        <p:tgtEl>
                                          <p:spTgt spid="66"/>
                                        </p:tgtEl>
                                        <p:attrNameLst>
                                          <p:attrName>style.visibility</p:attrName>
                                        </p:attrNameLst>
                                      </p:cBhvr>
                                      <p:to>
                                        <p:strVal val="visible"/>
                                      </p:to>
                                    </p:set>
                                    <p:animEffect transition="in" filter="fade">
                                      <p:cBhvr>
                                        <p:cTn id="134" dur="500"/>
                                        <p:tgtEl>
                                          <p:spTgt spid="66"/>
                                        </p:tgtEl>
                                      </p:cBhvr>
                                    </p:animEffect>
                                  </p:childTnLst>
                                </p:cTn>
                              </p:par>
                              <p:par>
                                <p:cTn id="135" presetID="10" presetClass="entr" presetSubtype="0" fill="hold" nodeType="with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fade">
                                      <p:cBhvr>
                                        <p:cTn id="137" dur="500"/>
                                        <p:tgtEl>
                                          <p:spTgt spid="7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74"/>
                                        </p:tgtEl>
                                        <p:attrNameLst>
                                          <p:attrName>style.visibility</p:attrName>
                                        </p:attrNameLst>
                                      </p:cBhvr>
                                      <p:to>
                                        <p:strVal val="visible"/>
                                      </p:to>
                                    </p:set>
                                    <p:animEffect transition="in" filter="fade">
                                      <p:cBhvr>
                                        <p:cTn id="140" dur="500"/>
                                        <p:tgtEl>
                                          <p:spTgt spid="74"/>
                                        </p:tgtEl>
                                      </p:cBhvr>
                                    </p:animEffect>
                                  </p:childTnLst>
                                </p:cTn>
                              </p:par>
                              <p:par>
                                <p:cTn id="141" presetID="10" presetClass="entr" presetSubtype="0" fill="hold" nodeType="with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fade">
                                      <p:cBhvr>
                                        <p:cTn id="143" dur="500"/>
                                        <p:tgtEl>
                                          <p:spTgt spid="71"/>
                                        </p:tgtEl>
                                      </p:cBhvr>
                                    </p:animEffect>
                                  </p:childTnLst>
                                </p:cTn>
                              </p:par>
                              <p:par>
                                <p:cTn id="144" presetID="10" presetClass="entr" presetSubtype="0" fill="hold" nodeType="with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fade">
                                      <p:cBhvr>
                                        <p:cTn id="14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4" grpId="0" animBg="1"/>
      <p:bldP spid="3" grpId="0"/>
      <p:bldP spid="3" grpId="1"/>
      <p:bldP spid="59" grpId="0"/>
      <p:bldP spid="59" grpId="1"/>
      <p:bldP spid="60" grpId="0"/>
      <p:bldP spid="61" grpId="0"/>
      <p:bldP spid="62" grpId="0" animBg="1"/>
      <p:bldP spid="62" grpId="1" animBg="1"/>
      <p:bldP spid="66" grpId="0"/>
      <p:bldP spid="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3C646F-06C3-EE4E-8576-5AF266A02675}"/>
              </a:ext>
            </a:extLst>
          </p:cNvPr>
          <p:cNvSpPr txBox="1"/>
          <p:nvPr/>
        </p:nvSpPr>
        <p:spPr>
          <a:xfrm>
            <a:off x="214818" y="1261872"/>
            <a:ext cx="4070345" cy="923330"/>
          </a:xfrm>
          <a:prstGeom prst="rect">
            <a:avLst/>
          </a:prstGeom>
          <a:noFill/>
        </p:spPr>
        <p:txBody>
          <a:bodyPr wrap="none" rtlCol="0">
            <a:spAutoFit/>
          </a:bodyPr>
          <a:lstStyle/>
          <a:p>
            <a:r>
              <a:rPr lang="en-US" sz="1350" b="1" dirty="0"/>
              <a:t>Over-fitting: </a:t>
            </a:r>
            <a:r>
              <a:rPr lang="en-US" sz="1350" dirty="0"/>
              <a:t>Training our model too much!</a:t>
            </a:r>
          </a:p>
          <a:p>
            <a:r>
              <a:rPr lang="en-US" sz="1350" dirty="0"/>
              <a:t>We are making it fit the training data so well that</a:t>
            </a:r>
          </a:p>
          <a:p>
            <a:r>
              <a:rPr lang="en-US" sz="1350" dirty="0"/>
              <a:t>it does not </a:t>
            </a:r>
            <a:r>
              <a:rPr lang="en-US" sz="1350" i="1" dirty="0"/>
              <a:t>generalize</a:t>
            </a:r>
            <a:r>
              <a:rPr lang="en-US" sz="1350" dirty="0"/>
              <a:t> well to new (unseen) points,</a:t>
            </a:r>
          </a:p>
          <a:p>
            <a:endParaRPr lang="en-US" sz="1350" dirty="0"/>
          </a:p>
        </p:txBody>
      </p:sp>
      <p:cxnSp>
        <p:nvCxnSpPr>
          <p:cNvPr id="8" name="Straight Arrow Connector 7">
            <a:extLst>
              <a:ext uri="{FF2B5EF4-FFF2-40B4-BE49-F238E27FC236}">
                <a16:creationId xmlns:a16="http://schemas.microsoft.com/office/drawing/2014/main" id="{A52A4EAB-5FDA-584F-A962-180E1F84502A}"/>
              </a:ext>
            </a:extLst>
          </p:cNvPr>
          <p:cNvCxnSpPr/>
          <p:nvPr/>
        </p:nvCxnSpPr>
        <p:spPr>
          <a:xfrm flipV="1">
            <a:off x="4323043" y="932688"/>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E93752-0E53-0F43-A7E8-2CCACD54DFEE}"/>
              </a:ext>
            </a:extLst>
          </p:cNvPr>
          <p:cNvCxnSpPr/>
          <p:nvPr/>
        </p:nvCxnSpPr>
        <p:spPr>
          <a:xfrm>
            <a:off x="4323043" y="4293108"/>
            <a:ext cx="3618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3653DF0-2E56-7741-928C-8AA36404D277}"/>
              </a:ext>
            </a:extLst>
          </p:cNvPr>
          <p:cNvSpPr/>
          <p:nvPr/>
        </p:nvSpPr>
        <p:spPr>
          <a:xfrm>
            <a:off x="5469869" y="17061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F0398B6-5BC4-5F41-9118-F990D9BE1874}"/>
              </a:ext>
            </a:extLst>
          </p:cNvPr>
          <p:cNvSpPr/>
          <p:nvPr/>
        </p:nvSpPr>
        <p:spPr>
          <a:xfrm>
            <a:off x="4965888" y="239028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55A857C2-0DA4-FA47-BD38-97CDFEA8C9DE}"/>
              </a:ext>
            </a:extLst>
          </p:cNvPr>
          <p:cNvSpPr/>
          <p:nvPr/>
        </p:nvSpPr>
        <p:spPr>
          <a:xfrm>
            <a:off x="6017718" y="216667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22F6AE93-0DE1-8540-A98A-967C44C04456}"/>
              </a:ext>
            </a:extLst>
          </p:cNvPr>
          <p:cNvSpPr/>
          <p:nvPr/>
        </p:nvSpPr>
        <p:spPr>
          <a:xfrm>
            <a:off x="5994774" y="266090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11F2F588-EBBB-D144-88FA-3DB7D61610EB}"/>
              </a:ext>
            </a:extLst>
          </p:cNvPr>
          <p:cNvSpPr/>
          <p:nvPr/>
        </p:nvSpPr>
        <p:spPr>
          <a:xfrm>
            <a:off x="6307052" y="119161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09C9A0CA-0B63-E748-8247-FE461D09A1E9}"/>
              </a:ext>
            </a:extLst>
          </p:cNvPr>
          <p:cNvSpPr/>
          <p:nvPr/>
        </p:nvSpPr>
        <p:spPr>
          <a:xfrm>
            <a:off x="4965888" y="152369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38BD0B15-5CE6-8347-8C35-62AB5D7477A4}"/>
              </a:ext>
            </a:extLst>
          </p:cNvPr>
          <p:cNvSpPr/>
          <p:nvPr/>
        </p:nvSpPr>
        <p:spPr>
          <a:xfrm>
            <a:off x="6990327" y="308734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5804E1E4-E44A-3F45-BFE3-45150ECD85CA}"/>
              </a:ext>
            </a:extLst>
          </p:cNvPr>
          <p:cNvSpPr/>
          <p:nvPr/>
        </p:nvSpPr>
        <p:spPr>
          <a:xfrm>
            <a:off x="4889916" y="376109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F159A56F-C65C-D04C-BB96-E79ED3E0E941}"/>
              </a:ext>
            </a:extLst>
          </p:cNvPr>
          <p:cNvSpPr/>
          <p:nvPr/>
        </p:nvSpPr>
        <p:spPr>
          <a:xfrm>
            <a:off x="4614745" y="305596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CBBFE75F-0ABC-4F41-856B-5B901589C5B9}"/>
              </a:ext>
            </a:extLst>
          </p:cNvPr>
          <p:cNvSpPr/>
          <p:nvPr/>
        </p:nvSpPr>
        <p:spPr>
          <a:xfrm>
            <a:off x="4621002" y="200064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E84E35D2-A6D4-0C4D-9DF5-FEF96DFB19AB}"/>
              </a:ext>
            </a:extLst>
          </p:cNvPr>
          <p:cNvSpPr/>
          <p:nvPr/>
        </p:nvSpPr>
        <p:spPr>
          <a:xfrm>
            <a:off x="5469869" y="276146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id="{559B560B-B88D-244B-9DF8-8A401958964C}"/>
              </a:ext>
            </a:extLst>
          </p:cNvPr>
          <p:cNvSpPr/>
          <p:nvPr/>
        </p:nvSpPr>
        <p:spPr>
          <a:xfrm>
            <a:off x="6621909" y="3674538"/>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0A61CE7B-BB4C-6143-B104-F080C376A698}"/>
              </a:ext>
            </a:extLst>
          </p:cNvPr>
          <p:cNvSpPr/>
          <p:nvPr/>
        </p:nvSpPr>
        <p:spPr>
          <a:xfrm>
            <a:off x="5599638" y="367183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935F4077-C7CC-0544-AC77-E54FEF603D72}"/>
              </a:ext>
            </a:extLst>
          </p:cNvPr>
          <p:cNvSpPr/>
          <p:nvPr/>
        </p:nvSpPr>
        <p:spPr>
          <a:xfrm>
            <a:off x="5360405" y="109085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6CEA6C54-2BED-9F43-8158-29BE430AD0E2}"/>
              </a:ext>
            </a:extLst>
          </p:cNvPr>
          <p:cNvSpPr/>
          <p:nvPr/>
        </p:nvSpPr>
        <p:spPr>
          <a:xfrm>
            <a:off x="582944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6900BE73-32D7-654C-B9DC-F8B4336FC102}"/>
              </a:ext>
            </a:extLst>
          </p:cNvPr>
          <p:cNvSpPr/>
          <p:nvPr/>
        </p:nvSpPr>
        <p:spPr>
          <a:xfrm>
            <a:off x="6504047" y="180326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a:extLst>
              <a:ext uri="{FF2B5EF4-FFF2-40B4-BE49-F238E27FC236}">
                <a16:creationId xmlns:a16="http://schemas.microsoft.com/office/drawing/2014/main" id="{B7C1340A-19DE-A54F-8F95-3F5CA1C95F69}"/>
              </a:ext>
            </a:extLst>
          </p:cNvPr>
          <p:cNvSpPr/>
          <p:nvPr/>
        </p:nvSpPr>
        <p:spPr>
          <a:xfrm>
            <a:off x="6029542" y="1664631"/>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E80EBD3C-1536-884A-AA4E-8751789EE16E}"/>
              </a:ext>
            </a:extLst>
          </p:cNvPr>
          <p:cNvSpPr/>
          <p:nvPr/>
        </p:nvSpPr>
        <p:spPr>
          <a:xfrm>
            <a:off x="6432756" y="246101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45CD8E2D-A7BE-9B42-AE31-176A3AE466B0}"/>
              </a:ext>
            </a:extLst>
          </p:cNvPr>
          <p:cNvSpPr/>
          <p:nvPr/>
        </p:nvSpPr>
        <p:spPr>
          <a:xfrm>
            <a:off x="6504047" y="29776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AE251DBE-03AB-EF46-A6C3-370A7A86A0AC}"/>
              </a:ext>
            </a:extLst>
          </p:cNvPr>
          <p:cNvSpPr/>
          <p:nvPr/>
        </p:nvSpPr>
        <p:spPr>
          <a:xfrm>
            <a:off x="7533249" y="331268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F87A4995-2B3C-B74B-AE0B-CD485D421CF6}"/>
              </a:ext>
            </a:extLst>
          </p:cNvPr>
          <p:cNvSpPr/>
          <p:nvPr/>
        </p:nvSpPr>
        <p:spPr>
          <a:xfrm>
            <a:off x="7412650" y="188085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53064B4D-9584-D544-ABCC-FF6B186B6C7D}"/>
              </a:ext>
            </a:extLst>
          </p:cNvPr>
          <p:cNvSpPr/>
          <p:nvPr/>
        </p:nvSpPr>
        <p:spPr>
          <a:xfrm>
            <a:off x="690160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1352F08E-5DBA-294E-B9AB-1561A72BAE55}"/>
              </a:ext>
            </a:extLst>
          </p:cNvPr>
          <p:cNvSpPr/>
          <p:nvPr/>
        </p:nvSpPr>
        <p:spPr>
          <a:xfrm>
            <a:off x="6934346" y="160890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CEDBC07E-3FC1-CC41-8021-DF7BEFFEA386}"/>
              </a:ext>
            </a:extLst>
          </p:cNvPr>
          <p:cNvSpPr/>
          <p:nvPr/>
        </p:nvSpPr>
        <p:spPr>
          <a:xfrm>
            <a:off x="7867351" y="169896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9FF2B10A-E906-544F-AD1C-9236E5AB86CA}"/>
              </a:ext>
            </a:extLst>
          </p:cNvPr>
          <p:cNvSpPr/>
          <p:nvPr/>
        </p:nvSpPr>
        <p:spPr>
          <a:xfrm>
            <a:off x="6942029" y="231326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99FAC4A9-61DF-0A4A-892D-FA15395D359B}"/>
              </a:ext>
            </a:extLst>
          </p:cNvPr>
          <p:cNvSpPr/>
          <p:nvPr/>
        </p:nvSpPr>
        <p:spPr>
          <a:xfrm>
            <a:off x="7799943" y="228055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2EDF9F6A-74B9-FE44-9F29-611A9791D461}"/>
              </a:ext>
            </a:extLst>
          </p:cNvPr>
          <p:cNvSpPr/>
          <p:nvPr/>
        </p:nvSpPr>
        <p:spPr>
          <a:xfrm>
            <a:off x="7747762" y="286128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0CD79EC-329F-B44A-8F2C-CA0ACA4C6A20}"/>
              </a:ext>
            </a:extLst>
          </p:cNvPr>
          <p:cNvSpPr/>
          <p:nvPr/>
        </p:nvSpPr>
        <p:spPr>
          <a:xfrm>
            <a:off x="7588569" y="109209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8864004F-AF00-E44C-BAC2-C65388CE7946}"/>
              </a:ext>
            </a:extLst>
          </p:cNvPr>
          <p:cNvSpPr/>
          <p:nvPr/>
        </p:nvSpPr>
        <p:spPr>
          <a:xfrm>
            <a:off x="7179589" y="360178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Oval 40">
            <a:extLst>
              <a:ext uri="{FF2B5EF4-FFF2-40B4-BE49-F238E27FC236}">
                <a16:creationId xmlns:a16="http://schemas.microsoft.com/office/drawing/2014/main" id="{ACD9C657-6AD5-ED4B-A2C1-06559D1D4545}"/>
              </a:ext>
            </a:extLst>
          </p:cNvPr>
          <p:cNvSpPr/>
          <p:nvPr/>
        </p:nvSpPr>
        <p:spPr>
          <a:xfrm>
            <a:off x="8056614" y="3492060"/>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a:extLst>
              <a:ext uri="{FF2B5EF4-FFF2-40B4-BE49-F238E27FC236}">
                <a16:creationId xmlns:a16="http://schemas.microsoft.com/office/drawing/2014/main" id="{EBFFE240-1EF3-C34A-AD3A-F43DB3D92CC4}"/>
              </a:ext>
            </a:extLst>
          </p:cNvPr>
          <p:cNvSpPr/>
          <p:nvPr/>
        </p:nvSpPr>
        <p:spPr>
          <a:xfrm>
            <a:off x="5246739" y="325755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a:extLst>
              <a:ext uri="{FF2B5EF4-FFF2-40B4-BE49-F238E27FC236}">
                <a16:creationId xmlns:a16="http://schemas.microsoft.com/office/drawing/2014/main" id="{16259E9F-459A-C644-BB04-484FF769E863}"/>
              </a:ext>
            </a:extLst>
          </p:cNvPr>
          <p:cNvSpPr/>
          <p:nvPr/>
        </p:nvSpPr>
        <p:spPr>
          <a:xfrm>
            <a:off x="5520269" y="227600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63DB27B2-CA54-DC41-BBE7-D8CC09A4F1EC}"/>
              </a:ext>
            </a:extLst>
          </p:cNvPr>
          <p:cNvSpPr/>
          <p:nvPr/>
        </p:nvSpPr>
        <p:spPr>
          <a:xfrm>
            <a:off x="6058569" y="330318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954E2C9A-F196-8843-B1BE-0FB39B5CCA22}"/>
              </a:ext>
            </a:extLst>
          </p:cNvPr>
          <p:cNvSpPr/>
          <p:nvPr/>
        </p:nvSpPr>
        <p:spPr>
          <a:xfrm>
            <a:off x="7245644" y="2657825"/>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reeform 2">
            <a:extLst>
              <a:ext uri="{FF2B5EF4-FFF2-40B4-BE49-F238E27FC236}">
                <a16:creationId xmlns:a16="http://schemas.microsoft.com/office/drawing/2014/main" id="{8F7788E0-4D4D-2A4B-A0C7-9E667EA21962}"/>
              </a:ext>
            </a:extLst>
          </p:cNvPr>
          <p:cNvSpPr/>
          <p:nvPr/>
        </p:nvSpPr>
        <p:spPr>
          <a:xfrm>
            <a:off x="5712980" y="914400"/>
            <a:ext cx="1683152" cy="3236495"/>
          </a:xfrm>
          <a:custGeom>
            <a:avLst/>
            <a:gdLst>
              <a:gd name="connsiteX0" fmla="*/ 12127 w 2244202"/>
              <a:gd name="connsiteY0" fmla="*/ 0 h 4315326"/>
              <a:gd name="connsiteX1" fmla="*/ 76295 w 2244202"/>
              <a:gd name="connsiteY1" fmla="*/ 577516 h 4315326"/>
              <a:gd name="connsiteX2" fmla="*/ 589643 w 2244202"/>
              <a:gd name="connsiteY2" fmla="*/ 641684 h 4315326"/>
              <a:gd name="connsiteX3" fmla="*/ 750064 w 2244202"/>
              <a:gd name="connsiteY3" fmla="*/ 256674 h 4315326"/>
              <a:gd name="connsiteX4" fmla="*/ 1295495 w 2244202"/>
              <a:gd name="connsiteY4" fmla="*/ 320842 h 4315326"/>
              <a:gd name="connsiteX5" fmla="*/ 1199243 w 2244202"/>
              <a:gd name="connsiteY5" fmla="*/ 834189 h 4315326"/>
              <a:gd name="connsiteX6" fmla="*/ 332969 w 2244202"/>
              <a:gd name="connsiteY6" fmla="*/ 866274 h 4315326"/>
              <a:gd name="connsiteX7" fmla="*/ 252759 w 2244202"/>
              <a:gd name="connsiteY7" fmla="*/ 1299411 h 4315326"/>
              <a:gd name="connsiteX8" fmla="*/ 734022 w 2244202"/>
              <a:gd name="connsiteY8" fmla="*/ 1524000 h 4315326"/>
              <a:gd name="connsiteX9" fmla="*/ 894443 w 2244202"/>
              <a:gd name="connsiteY9" fmla="*/ 1973179 h 4315326"/>
              <a:gd name="connsiteX10" fmla="*/ 766106 w 2244202"/>
              <a:gd name="connsiteY10" fmla="*/ 2454442 h 4315326"/>
              <a:gd name="connsiteX11" fmla="*/ 1038822 w 2244202"/>
              <a:gd name="connsiteY11" fmla="*/ 3304674 h 4315326"/>
              <a:gd name="connsiteX12" fmla="*/ 1584253 w 2244202"/>
              <a:gd name="connsiteY12" fmla="*/ 2999874 h 4315326"/>
              <a:gd name="connsiteX13" fmla="*/ 1776759 w 2244202"/>
              <a:gd name="connsiteY13" fmla="*/ 2695074 h 4315326"/>
              <a:gd name="connsiteX14" fmla="*/ 2129685 w 2244202"/>
              <a:gd name="connsiteY14" fmla="*/ 2791326 h 4315326"/>
              <a:gd name="connsiteX15" fmla="*/ 2241980 w 2244202"/>
              <a:gd name="connsiteY15" fmla="*/ 3144253 h 4315326"/>
              <a:gd name="connsiteX16" fmla="*/ 2049474 w 2244202"/>
              <a:gd name="connsiteY16" fmla="*/ 3416968 h 4315326"/>
              <a:gd name="connsiteX17" fmla="*/ 1744674 w 2244202"/>
              <a:gd name="connsiteY17" fmla="*/ 3577389 h 4315326"/>
              <a:gd name="connsiteX18" fmla="*/ 1921138 w 2244202"/>
              <a:gd name="connsiteY18" fmla="*/ 4315326 h 431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44202" h="4315326">
                <a:moveTo>
                  <a:pt x="12127" y="0"/>
                </a:moveTo>
                <a:cubicBezTo>
                  <a:pt x="-3916" y="235284"/>
                  <a:pt x="-19958" y="470569"/>
                  <a:pt x="76295" y="577516"/>
                </a:cubicBezTo>
                <a:cubicBezTo>
                  <a:pt x="172548" y="684463"/>
                  <a:pt x="477348" y="695158"/>
                  <a:pt x="589643" y="641684"/>
                </a:cubicBezTo>
                <a:cubicBezTo>
                  <a:pt x="701938" y="588210"/>
                  <a:pt x="632422" y="310148"/>
                  <a:pt x="750064" y="256674"/>
                </a:cubicBezTo>
                <a:cubicBezTo>
                  <a:pt x="867706" y="203200"/>
                  <a:pt x="1220632" y="224590"/>
                  <a:pt x="1295495" y="320842"/>
                </a:cubicBezTo>
                <a:cubicBezTo>
                  <a:pt x="1370358" y="417094"/>
                  <a:pt x="1359664" y="743284"/>
                  <a:pt x="1199243" y="834189"/>
                </a:cubicBezTo>
                <a:cubicBezTo>
                  <a:pt x="1038822" y="925094"/>
                  <a:pt x="490716" y="788737"/>
                  <a:pt x="332969" y="866274"/>
                </a:cubicBezTo>
                <a:cubicBezTo>
                  <a:pt x="175222" y="943811"/>
                  <a:pt x="185917" y="1189790"/>
                  <a:pt x="252759" y="1299411"/>
                </a:cubicBezTo>
                <a:cubicBezTo>
                  <a:pt x="319601" y="1409032"/>
                  <a:pt x="627075" y="1411705"/>
                  <a:pt x="734022" y="1524000"/>
                </a:cubicBezTo>
                <a:cubicBezTo>
                  <a:pt x="840969" y="1636295"/>
                  <a:pt x="889096" y="1818105"/>
                  <a:pt x="894443" y="1973179"/>
                </a:cubicBezTo>
                <a:cubicBezTo>
                  <a:pt x="899790" y="2128253"/>
                  <a:pt x="742043" y="2232526"/>
                  <a:pt x="766106" y="2454442"/>
                </a:cubicBezTo>
                <a:cubicBezTo>
                  <a:pt x="790169" y="2676358"/>
                  <a:pt x="902464" y="3213769"/>
                  <a:pt x="1038822" y="3304674"/>
                </a:cubicBezTo>
                <a:cubicBezTo>
                  <a:pt x="1175180" y="3395579"/>
                  <a:pt x="1461264" y="3101474"/>
                  <a:pt x="1584253" y="2999874"/>
                </a:cubicBezTo>
                <a:cubicBezTo>
                  <a:pt x="1707242" y="2898274"/>
                  <a:pt x="1685854" y="2729832"/>
                  <a:pt x="1776759" y="2695074"/>
                </a:cubicBezTo>
                <a:cubicBezTo>
                  <a:pt x="1867664" y="2660316"/>
                  <a:pt x="2052148" y="2716463"/>
                  <a:pt x="2129685" y="2791326"/>
                </a:cubicBezTo>
                <a:cubicBezTo>
                  <a:pt x="2207222" y="2866189"/>
                  <a:pt x="2255349" y="3039979"/>
                  <a:pt x="2241980" y="3144253"/>
                </a:cubicBezTo>
                <a:cubicBezTo>
                  <a:pt x="2228611" y="3248527"/>
                  <a:pt x="2132358" y="3344779"/>
                  <a:pt x="2049474" y="3416968"/>
                </a:cubicBezTo>
                <a:cubicBezTo>
                  <a:pt x="1966590" y="3489157"/>
                  <a:pt x="1766063" y="3427663"/>
                  <a:pt x="1744674" y="3577389"/>
                </a:cubicBezTo>
                <a:cubicBezTo>
                  <a:pt x="1723285" y="3727115"/>
                  <a:pt x="1897075" y="4203031"/>
                  <a:pt x="1921138" y="4315326"/>
                </a:cubicBezTo>
              </a:path>
            </a:pathLst>
          </a:custGeom>
          <a:ln>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a:p>
        </p:txBody>
      </p:sp>
      <p:sp>
        <p:nvSpPr>
          <p:cNvPr id="43" name="Title 1">
            <a:extLst>
              <a:ext uri="{FF2B5EF4-FFF2-40B4-BE49-F238E27FC236}">
                <a16:creationId xmlns:a16="http://schemas.microsoft.com/office/drawing/2014/main" id="{3C9C3E20-D070-4241-84C7-7E6B1633E8FA}"/>
              </a:ext>
            </a:extLst>
          </p:cNvPr>
          <p:cNvSpPr>
            <a:spLocks noGrp="1"/>
          </p:cNvSpPr>
          <p:nvPr>
            <p:ph type="title"/>
          </p:nvPr>
        </p:nvSpPr>
        <p:spPr/>
        <p:txBody>
          <a:bodyPr>
            <a:normAutofit/>
          </a:bodyPr>
          <a:lstStyle/>
          <a:p>
            <a:r>
              <a:rPr lang="en-US" dirty="0"/>
              <a:t>How Much Training is Enough?</a:t>
            </a:r>
          </a:p>
        </p:txBody>
      </p:sp>
    </p:spTree>
    <p:extLst>
      <p:ext uri="{BB962C8B-B14F-4D97-AF65-F5344CB8AC3E}">
        <p14:creationId xmlns:p14="http://schemas.microsoft.com/office/powerpoint/2010/main" val="2673353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3C646F-06C3-EE4E-8576-5AF266A02675}"/>
              </a:ext>
            </a:extLst>
          </p:cNvPr>
          <p:cNvSpPr txBox="1"/>
          <p:nvPr/>
        </p:nvSpPr>
        <p:spPr>
          <a:xfrm>
            <a:off x="214818" y="1261872"/>
            <a:ext cx="4185761" cy="1546577"/>
          </a:xfrm>
          <a:prstGeom prst="rect">
            <a:avLst/>
          </a:prstGeom>
          <a:noFill/>
        </p:spPr>
        <p:txBody>
          <a:bodyPr wrap="none" rtlCol="0">
            <a:spAutoFit/>
          </a:bodyPr>
          <a:lstStyle/>
          <a:p>
            <a:r>
              <a:rPr lang="en-US" sz="1350" b="1" dirty="0"/>
              <a:t>Over-fitting: </a:t>
            </a:r>
            <a:r>
              <a:rPr lang="en-US" sz="1350" dirty="0"/>
              <a:t>Training our model too much!</a:t>
            </a:r>
          </a:p>
          <a:p>
            <a:r>
              <a:rPr lang="en-US" sz="1350" dirty="0"/>
              <a:t>We are making it fit the training data so well that</a:t>
            </a:r>
          </a:p>
          <a:p>
            <a:r>
              <a:rPr lang="en-US" sz="1350" dirty="0"/>
              <a:t>it does not </a:t>
            </a:r>
            <a:r>
              <a:rPr lang="en-US" sz="1350" i="1" dirty="0"/>
              <a:t>generalize</a:t>
            </a:r>
            <a:r>
              <a:rPr lang="en-US" sz="1350" dirty="0"/>
              <a:t> well to new (unseen) points,</a:t>
            </a:r>
          </a:p>
          <a:p>
            <a:endParaRPr lang="en-US" sz="1350" dirty="0"/>
          </a:p>
          <a:p>
            <a:r>
              <a:rPr lang="en-US" sz="1350" b="1" dirty="0"/>
              <a:t>Under-fitting: </a:t>
            </a:r>
            <a:r>
              <a:rPr lang="en-US" sz="1350" dirty="0"/>
              <a:t>Our model is missing key parameters</a:t>
            </a:r>
            <a:br>
              <a:rPr lang="en-US" sz="1350" dirty="0"/>
            </a:br>
            <a:r>
              <a:rPr lang="en-US" sz="1350" dirty="0"/>
              <a:t>needed to model the data- </a:t>
            </a:r>
            <a:r>
              <a:rPr lang="en-US" sz="1350" i="1" dirty="0"/>
              <a:t>typically this means you</a:t>
            </a:r>
            <a:br>
              <a:rPr lang="en-US" sz="1350" i="1" dirty="0"/>
            </a:br>
            <a:r>
              <a:rPr lang="en-US" sz="1350" i="1" dirty="0"/>
              <a:t>need to perform more training,</a:t>
            </a:r>
            <a:endParaRPr lang="en-US" sz="1350" dirty="0"/>
          </a:p>
        </p:txBody>
      </p:sp>
      <p:cxnSp>
        <p:nvCxnSpPr>
          <p:cNvPr id="8" name="Straight Arrow Connector 7">
            <a:extLst>
              <a:ext uri="{FF2B5EF4-FFF2-40B4-BE49-F238E27FC236}">
                <a16:creationId xmlns:a16="http://schemas.microsoft.com/office/drawing/2014/main" id="{A52A4EAB-5FDA-584F-A962-180E1F84502A}"/>
              </a:ext>
            </a:extLst>
          </p:cNvPr>
          <p:cNvCxnSpPr/>
          <p:nvPr/>
        </p:nvCxnSpPr>
        <p:spPr>
          <a:xfrm flipV="1">
            <a:off x="4323043" y="932688"/>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E93752-0E53-0F43-A7E8-2CCACD54DFEE}"/>
              </a:ext>
            </a:extLst>
          </p:cNvPr>
          <p:cNvCxnSpPr/>
          <p:nvPr/>
        </p:nvCxnSpPr>
        <p:spPr>
          <a:xfrm>
            <a:off x="4323043" y="4293108"/>
            <a:ext cx="3618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3653DF0-2E56-7741-928C-8AA36404D277}"/>
              </a:ext>
            </a:extLst>
          </p:cNvPr>
          <p:cNvSpPr/>
          <p:nvPr/>
        </p:nvSpPr>
        <p:spPr>
          <a:xfrm>
            <a:off x="5469869" y="17061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F0398B6-5BC4-5F41-9118-F990D9BE1874}"/>
              </a:ext>
            </a:extLst>
          </p:cNvPr>
          <p:cNvSpPr/>
          <p:nvPr/>
        </p:nvSpPr>
        <p:spPr>
          <a:xfrm>
            <a:off x="4965888" y="239028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55A857C2-0DA4-FA47-BD38-97CDFEA8C9DE}"/>
              </a:ext>
            </a:extLst>
          </p:cNvPr>
          <p:cNvSpPr/>
          <p:nvPr/>
        </p:nvSpPr>
        <p:spPr>
          <a:xfrm>
            <a:off x="6005893" y="215485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22F6AE93-0DE1-8540-A98A-967C44C04456}"/>
              </a:ext>
            </a:extLst>
          </p:cNvPr>
          <p:cNvSpPr/>
          <p:nvPr/>
        </p:nvSpPr>
        <p:spPr>
          <a:xfrm>
            <a:off x="5994774" y="266090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11F2F588-EBBB-D144-88FA-3DB7D61610EB}"/>
              </a:ext>
            </a:extLst>
          </p:cNvPr>
          <p:cNvSpPr/>
          <p:nvPr/>
        </p:nvSpPr>
        <p:spPr>
          <a:xfrm>
            <a:off x="6307052" y="119161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09C9A0CA-0B63-E748-8247-FE461D09A1E9}"/>
              </a:ext>
            </a:extLst>
          </p:cNvPr>
          <p:cNvSpPr/>
          <p:nvPr/>
        </p:nvSpPr>
        <p:spPr>
          <a:xfrm>
            <a:off x="4965888" y="152369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38BD0B15-5CE6-8347-8C35-62AB5D7477A4}"/>
              </a:ext>
            </a:extLst>
          </p:cNvPr>
          <p:cNvSpPr/>
          <p:nvPr/>
        </p:nvSpPr>
        <p:spPr>
          <a:xfrm>
            <a:off x="6990327" y="308734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5804E1E4-E44A-3F45-BFE3-45150ECD85CA}"/>
              </a:ext>
            </a:extLst>
          </p:cNvPr>
          <p:cNvSpPr/>
          <p:nvPr/>
        </p:nvSpPr>
        <p:spPr>
          <a:xfrm>
            <a:off x="4889916" y="376109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F159A56F-C65C-D04C-BB96-E79ED3E0E941}"/>
              </a:ext>
            </a:extLst>
          </p:cNvPr>
          <p:cNvSpPr/>
          <p:nvPr/>
        </p:nvSpPr>
        <p:spPr>
          <a:xfrm>
            <a:off x="4614745" y="305596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CBBFE75F-0ABC-4F41-856B-5B901589C5B9}"/>
              </a:ext>
            </a:extLst>
          </p:cNvPr>
          <p:cNvSpPr/>
          <p:nvPr/>
        </p:nvSpPr>
        <p:spPr>
          <a:xfrm>
            <a:off x="4621002" y="200064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E84E35D2-A6D4-0C4D-9DF5-FEF96DFB19AB}"/>
              </a:ext>
            </a:extLst>
          </p:cNvPr>
          <p:cNvSpPr/>
          <p:nvPr/>
        </p:nvSpPr>
        <p:spPr>
          <a:xfrm>
            <a:off x="5469869" y="276146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id="{559B560B-B88D-244B-9DF8-8A401958964C}"/>
              </a:ext>
            </a:extLst>
          </p:cNvPr>
          <p:cNvSpPr/>
          <p:nvPr/>
        </p:nvSpPr>
        <p:spPr>
          <a:xfrm>
            <a:off x="6621909" y="3674538"/>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0A61CE7B-BB4C-6143-B104-F080C376A698}"/>
              </a:ext>
            </a:extLst>
          </p:cNvPr>
          <p:cNvSpPr/>
          <p:nvPr/>
        </p:nvSpPr>
        <p:spPr>
          <a:xfrm>
            <a:off x="5599638" y="367183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935F4077-C7CC-0544-AC77-E54FEF603D72}"/>
              </a:ext>
            </a:extLst>
          </p:cNvPr>
          <p:cNvSpPr/>
          <p:nvPr/>
        </p:nvSpPr>
        <p:spPr>
          <a:xfrm>
            <a:off x="5360405" y="109085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6CEA6C54-2BED-9F43-8158-29BE430AD0E2}"/>
              </a:ext>
            </a:extLst>
          </p:cNvPr>
          <p:cNvSpPr/>
          <p:nvPr/>
        </p:nvSpPr>
        <p:spPr>
          <a:xfrm>
            <a:off x="582944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6900BE73-32D7-654C-B9DC-F8B4336FC102}"/>
              </a:ext>
            </a:extLst>
          </p:cNvPr>
          <p:cNvSpPr/>
          <p:nvPr/>
        </p:nvSpPr>
        <p:spPr>
          <a:xfrm>
            <a:off x="6504047" y="180326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a:extLst>
              <a:ext uri="{FF2B5EF4-FFF2-40B4-BE49-F238E27FC236}">
                <a16:creationId xmlns:a16="http://schemas.microsoft.com/office/drawing/2014/main" id="{B7C1340A-19DE-A54F-8F95-3F5CA1C95F69}"/>
              </a:ext>
            </a:extLst>
          </p:cNvPr>
          <p:cNvSpPr/>
          <p:nvPr/>
        </p:nvSpPr>
        <p:spPr>
          <a:xfrm>
            <a:off x="6029542" y="1664631"/>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E80EBD3C-1536-884A-AA4E-8751789EE16E}"/>
              </a:ext>
            </a:extLst>
          </p:cNvPr>
          <p:cNvSpPr/>
          <p:nvPr/>
        </p:nvSpPr>
        <p:spPr>
          <a:xfrm>
            <a:off x="6432756" y="246101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45CD8E2D-A7BE-9B42-AE31-176A3AE466B0}"/>
              </a:ext>
            </a:extLst>
          </p:cNvPr>
          <p:cNvSpPr/>
          <p:nvPr/>
        </p:nvSpPr>
        <p:spPr>
          <a:xfrm>
            <a:off x="6504047" y="29776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AE251DBE-03AB-EF46-A6C3-370A7A86A0AC}"/>
              </a:ext>
            </a:extLst>
          </p:cNvPr>
          <p:cNvSpPr/>
          <p:nvPr/>
        </p:nvSpPr>
        <p:spPr>
          <a:xfrm>
            <a:off x="7533249" y="331268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F87A4995-2B3C-B74B-AE0B-CD485D421CF6}"/>
              </a:ext>
            </a:extLst>
          </p:cNvPr>
          <p:cNvSpPr/>
          <p:nvPr/>
        </p:nvSpPr>
        <p:spPr>
          <a:xfrm>
            <a:off x="7412650" y="188085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53064B4D-9584-D544-ABCC-FF6B186B6C7D}"/>
              </a:ext>
            </a:extLst>
          </p:cNvPr>
          <p:cNvSpPr/>
          <p:nvPr/>
        </p:nvSpPr>
        <p:spPr>
          <a:xfrm>
            <a:off x="690160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1352F08E-5DBA-294E-B9AB-1561A72BAE55}"/>
              </a:ext>
            </a:extLst>
          </p:cNvPr>
          <p:cNvSpPr/>
          <p:nvPr/>
        </p:nvSpPr>
        <p:spPr>
          <a:xfrm>
            <a:off x="6934346" y="160890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CEDBC07E-3FC1-CC41-8021-DF7BEFFEA386}"/>
              </a:ext>
            </a:extLst>
          </p:cNvPr>
          <p:cNvSpPr/>
          <p:nvPr/>
        </p:nvSpPr>
        <p:spPr>
          <a:xfrm>
            <a:off x="7867351" y="169896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9FF2B10A-E906-544F-AD1C-9236E5AB86CA}"/>
              </a:ext>
            </a:extLst>
          </p:cNvPr>
          <p:cNvSpPr/>
          <p:nvPr/>
        </p:nvSpPr>
        <p:spPr>
          <a:xfrm>
            <a:off x="6942029" y="231326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99FAC4A9-61DF-0A4A-892D-FA15395D359B}"/>
              </a:ext>
            </a:extLst>
          </p:cNvPr>
          <p:cNvSpPr/>
          <p:nvPr/>
        </p:nvSpPr>
        <p:spPr>
          <a:xfrm>
            <a:off x="7799943" y="228055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2EDF9F6A-74B9-FE44-9F29-611A9791D461}"/>
              </a:ext>
            </a:extLst>
          </p:cNvPr>
          <p:cNvSpPr/>
          <p:nvPr/>
        </p:nvSpPr>
        <p:spPr>
          <a:xfrm>
            <a:off x="7747762" y="286128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0CD79EC-329F-B44A-8F2C-CA0ACA4C6A20}"/>
              </a:ext>
            </a:extLst>
          </p:cNvPr>
          <p:cNvSpPr/>
          <p:nvPr/>
        </p:nvSpPr>
        <p:spPr>
          <a:xfrm>
            <a:off x="7588569" y="109209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8864004F-AF00-E44C-BAC2-C65388CE7946}"/>
              </a:ext>
            </a:extLst>
          </p:cNvPr>
          <p:cNvSpPr/>
          <p:nvPr/>
        </p:nvSpPr>
        <p:spPr>
          <a:xfrm>
            <a:off x="7179589" y="360178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Oval 40">
            <a:extLst>
              <a:ext uri="{FF2B5EF4-FFF2-40B4-BE49-F238E27FC236}">
                <a16:creationId xmlns:a16="http://schemas.microsoft.com/office/drawing/2014/main" id="{ACD9C657-6AD5-ED4B-A2C1-06559D1D4545}"/>
              </a:ext>
            </a:extLst>
          </p:cNvPr>
          <p:cNvSpPr/>
          <p:nvPr/>
        </p:nvSpPr>
        <p:spPr>
          <a:xfrm>
            <a:off x="8056614" y="3492060"/>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a:extLst>
              <a:ext uri="{FF2B5EF4-FFF2-40B4-BE49-F238E27FC236}">
                <a16:creationId xmlns:a16="http://schemas.microsoft.com/office/drawing/2014/main" id="{EBFFE240-1EF3-C34A-AD3A-F43DB3D92CC4}"/>
              </a:ext>
            </a:extLst>
          </p:cNvPr>
          <p:cNvSpPr/>
          <p:nvPr/>
        </p:nvSpPr>
        <p:spPr>
          <a:xfrm>
            <a:off x="5246739" y="325755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a:extLst>
              <a:ext uri="{FF2B5EF4-FFF2-40B4-BE49-F238E27FC236}">
                <a16:creationId xmlns:a16="http://schemas.microsoft.com/office/drawing/2014/main" id="{16259E9F-459A-C644-BB04-484FF769E863}"/>
              </a:ext>
            </a:extLst>
          </p:cNvPr>
          <p:cNvSpPr/>
          <p:nvPr/>
        </p:nvSpPr>
        <p:spPr>
          <a:xfrm>
            <a:off x="5520269" y="227600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63DB27B2-CA54-DC41-BBE7-D8CC09A4F1EC}"/>
              </a:ext>
            </a:extLst>
          </p:cNvPr>
          <p:cNvSpPr/>
          <p:nvPr/>
        </p:nvSpPr>
        <p:spPr>
          <a:xfrm>
            <a:off x="6058569" y="330318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954E2C9A-F196-8843-B1BE-0FB39B5CCA22}"/>
              </a:ext>
            </a:extLst>
          </p:cNvPr>
          <p:cNvSpPr/>
          <p:nvPr/>
        </p:nvSpPr>
        <p:spPr>
          <a:xfrm>
            <a:off x="7245644" y="2657825"/>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 name="Straight Connector 3">
            <a:extLst>
              <a:ext uri="{FF2B5EF4-FFF2-40B4-BE49-F238E27FC236}">
                <a16:creationId xmlns:a16="http://schemas.microsoft.com/office/drawing/2014/main" id="{896D6388-27B7-5B4B-9DE7-2BEF0F48F097}"/>
              </a:ext>
            </a:extLst>
          </p:cNvPr>
          <p:cNvCxnSpPr>
            <a:cxnSpLocks/>
          </p:cNvCxnSpPr>
          <p:nvPr/>
        </p:nvCxnSpPr>
        <p:spPr>
          <a:xfrm flipH="1">
            <a:off x="6432756" y="932688"/>
            <a:ext cx="71291" cy="3170081"/>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
        <p:nvSpPr>
          <p:cNvPr id="50" name="Title 1">
            <a:extLst>
              <a:ext uri="{FF2B5EF4-FFF2-40B4-BE49-F238E27FC236}">
                <a16:creationId xmlns:a16="http://schemas.microsoft.com/office/drawing/2014/main" id="{E09475A6-742B-4847-8472-E363AEB5CCDF}"/>
              </a:ext>
            </a:extLst>
          </p:cNvPr>
          <p:cNvSpPr>
            <a:spLocks noGrp="1"/>
          </p:cNvSpPr>
          <p:nvPr>
            <p:ph type="title"/>
          </p:nvPr>
        </p:nvSpPr>
        <p:spPr/>
        <p:txBody>
          <a:bodyPr>
            <a:normAutofit/>
          </a:bodyPr>
          <a:lstStyle/>
          <a:p>
            <a:r>
              <a:rPr lang="en-US" dirty="0"/>
              <a:t>How Much Training is Enough?</a:t>
            </a:r>
          </a:p>
        </p:txBody>
      </p:sp>
    </p:spTree>
    <p:extLst>
      <p:ext uri="{BB962C8B-B14F-4D97-AF65-F5344CB8AC3E}">
        <p14:creationId xmlns:p14="http://schemas.microsoft.com/office/powerpoint/2010/main" val="2836900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3C646F-06C3-EE4E-8576-5AF266A02675}"/>
              </a:ext>
            </a:extLst>
          </p:cNvPr>
          <p:cNvSpPr txBox="1"/>
          <p:nvPr/>
        </p:nvSpPr>
        <p:spPr>
          <a:xfrm>
            <a:off x="214818" y="1261873"/>
            <a:ext cx="4185761" cy="2377574"/>
          </a:xfrm>
          <a:prstGeom prst="rect">
            <a:avLst/>
          </a:prstGeom>
          <a:noFill/>
        </p:spPr>
        <p:txBody>
          <a:bodyPr wrap="none" rtlCol="0">
            <a:spAutoFit/>
          </a:bodyPr>
          <a:lstStyle/>
          <a:p>
            <a:r>
              <a:rPr lang="en-US" sz="1350" b="1" dirty="0"/>
              <a:t>Over-fitting: </a:t>
            </a:r>
            <a:r>
              <a:rPr lang="en-US" sz="1350" dirty="0"/>
              <a:t>Training our model too much!</a:t>
            </a:r>
          </a:p>
          <a:p>
            <a:r>
              <a:rPr lang="en-US" sz="1350" dirty="0"/>
              <a:t>We are making it fit the training data so well that</a:t>
            </a:r>
          </a:p>
          <a:p>
            <a:r>
              <a:rPr lang="en-US" sz="1350" dirty="0"/>
              <a:t>it does not </a:t>
            </a:r>
            <a:r>
              <a:rPr lang="en-US" sz="1350" i="1" dirty="0"/>
              <a:t>generalize</a:t>
            </a:r>
            <a:r>
              <a:rPr lang="en-US" sz="1350" dirty="0"/>
              <a:t> well to new (unseen) points,</a:t>
            </a:r>
          </a:p>
          <a:p>
            <a:endParaRPr lang="en-US" sz="1350" dirty="0"/>
          </a:p>
          <a:p>
            <a:r>
              <a:rPr lang="en-US" sz="1350" b="1" dirty="0"/>
              <a:t>Under-fitting: </a:t>
            </a:r>
            <a:r>
              <a:rPr lang="en-US" sz="1350" dirty="0"/>
              <a:t>Our model is missing key parameters</a:t>
            </a:r>
            <a:br>
              <a:rPr lang="en-US" sz="1350" dirty="0"/>
            </a:br>
            <a:r>
              <a:rPr lang="en-US" sz="1350" dirty="0"/>
              <a:t>needed to model the data- </a:t>
            </a:r>
            <a:r>
              <a:rPr lang="en-US" sz="1350" i="1" dirty="0"/>
              <a:t>typically this means you</a:t>
            </a:r>
            <a:br>
              <a:rPr lang="en-US" sz="1350" i="1" dirty="0"/>
            </a:br>
            <a:r>
              <a:rPr lang="en-US" sz="1350" i="1" dirty="0"/>
              <a:t>need to perform more training,</a:t>
            </a:r>
            <a:endParaRPr lang="en-US" sz="1350" dirty="0"/>
          </a:p>
          <a:p>
            <a:endParaRPr lang="en-US" sz="1350" dirty="0"/>
          </a:p>
          <a:p>
            <a:r>
              <a:rPr lang="en-US" sz="1350" b="1" dirty="0"/>
              <a:t>Regularization: </a:t>
            </a:r>
            <a:r>
              <a:rPr lang="en-US" sz="1350" dirty="0"/>
              <a:t>Relax our requirements so that</a:t>
            </a:r>
            <a:br>
              <a:rPr lang="en-US" sz="1350" dirty="0"/>
            </a:br>
            <a:r>
              <a:rPr lang="en-US" sz="1350" dirty="0"/>
              <a:t>we allow some errors in the training. We hope this</a:t>
            </a:r>
            <a:br>
              <a:rPr lang="en-US" sz="1350" dirty="0"/>
            </a:br>
            <a:r>
              <a:rPr lang="en-US" sz="1350" dirty="0"/>
              <a:t>means we will perform better on new points.</a:t>
            </a:r>
          </a:p>
        </p:txBody>
      </p:sp>
      <p:cxnSp>
        <p:nvCxnSpPr>
          <p:cNvPr id="8" name="Straight Arrow Connector 7">
            <a:extLst>
              <a:ext uri="{FF2B5EF4-FFF2-40B4-BE49-F238E27FC236}">
                <a16:creationId xmlns:a16="http://schemas.microsoft.com/office/drawing/2014/main" id="{A52A4EAB-5FDA-584F-A962-180E1F84502A}"/>
              </a:ext>
            </a:extLst>
          </p:cNvPr>
          <p:cNvCxnSpPr/>
          <p:nvPr/>
        </p:nvCxnSpPr>
        <p:spPr>
          <a:xfrm flipV="1">
            <a:off x="4323043" y="932688"/>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5E93752-0E53-0F43-A7E8-2CCACD54DFEE}"/>
              </a:ext>
            </a:extLst>
          </p:cNvPr>
          <p:cNvCxnSpPr/>
          <p:nvPr/>
        </p:nvCxnSpPr>
        <p:spPr>
          <a:xfrm>
            <a:off x="4323043" y="4293108"/>
            <a:ext cx="36187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3653DF0-2E56-7741-928C-8AA36404D277}"/>
              </a:ext>
            </a:extLst>
          </p:cNvPr>
          <p:cNvSpPr/>
          <p:nvPr/>
        </p:nvSpPr>
        <p:spPr>
          <a:xfrm>
            <a:off x="5469869" y="17061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9F0398B6-5BC4-5F41-9118-F990D9BE1874}"/>
              </a:ext>
            </a:extLst>
          </p:cNvPr>
          <p:cNvSpPr/>
          <p:nvPr/>
        </p:nvSpPr>
        <p:spPr>
          <a:xfrm>
            <a:off x="4965888" y="239028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a:extLst>
              <a:ext uri="{FF2B5EF4-FFF2-40B4-BE49-F238E27FC236}">
                <a16:creationId xmlns:a16="http://schemas.microsoft.com/office/drawing/2014/main" id="{55A857C2-0DA4-FA47-BD38-97CDFEA8C9DE}"/>
              </a:ext>
            </a:extLst>
          </p:cNvPr>
          <p:cNvSpPr/>
          <p:nvPr/>
        </p:nvSpPr>
        <p:spPr>
          <a:xfrm>
            <a:off x="6005893" y="215485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22F6AE93-0DE1-8540-A98A-967C44C04456}"/>
              </a:ext>
            </a:extLst>
          </p:cNvPr>
          <p:cNvSpPr/>
          <p:nvPr/>
        </p:nvSpPr>
        <p:spPr>
          <a:xfrm>
            <a:off x="5994774" y="266090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a:extLst>
              <a:ext uri="{FF2B5EF4-FFF2-40B4-BE49-F238E27FC236}">
                <a16:creationId xmlns:a16="http://schemas.microsoft.com/office/drawing/2014/main" id="{11F2F588-EBBB-D144-88FA-3DB7D61610EB}"/>
              </a:ext>
            </a:extLst>
          </p:cNvPr>
          <p:cNvSpPr/>
          <p:nvPr/>
        </p:nvSpPr>
        <p:spPr>
          <a:xfrm>
            <a:off x="6307052" y="119161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a:extLst>
              <a:ext uri="{FF2B5EF4-FFF2-40B4-BE49-F238E27FC236}">
                <a16:creationId xmlns:a16="http://schemas.microsoft.com/office/drawing/2014/main" id="{09C9A0CA-0B63-E748-8247-FE461D09A1E9}"/>
              </a:ext>
            </a:extLst>
          </p:cNvPr>
          <p:cNvSpPr/>
          <p:nvPr/>
        </p:nvSpPr>
        <p:spPr>
          <a:xfrm>
            <a:off x="4965888" y="152369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38BD0B15-5CE6-8347-8C35-62AB5D7477A4}"/>
              </a:ext>
            </a:extLst>
          </p:cNvPr>
          <p:cNvSpPr/>
          <p:nvPr/>
        </p:nvSpPr>
        <p:spPr>
          <a:xfrm>
            <a:off x="6990327" y="308734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5804E1E4-E44A-3F45-BFE3-45150ECD85CA}"/>
              </a:ext>
            </a:extLst>
          </p:cNvPr>
          <p:cNvSpPr/>
          <p:nvPr/>
        </p:nvSpPr>
        <p:spPr>
          <a:xfrm>
            <a:off x="4889916" y="376109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a:extLst>
              <a:ext uri="{FF2B5EF4-FFF2-40B4-BE49-F238E27FC236}">
                <a16:creationId xmlns:a16="http://schemas.microsoft.com/office/drawing/2014/main" id="{F159A56F-C65C-D04C-BB96-E79ED3E0E941}"/>
              </a:ext>
            </a:extLst>
          </p:cNvPr>
          <p:cNvSpPr/>
          <p:nvPr/>
        </p:nvSpPr>
        <p:spPr>
          <a:xfrm>
            <a:off x="4614745" y="305596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CBBFE75F-0ABC-4F41-856B-5B901589C5B9}"/>
              </a:ext>
            </a:extLst>
          </p:cNvPr>
          <p:cNvSpPr/>
          <p:nvPr/>
        </p:nvSpPr>
        <p:spPr>
          <a:xfrm>
            <a:off x="4621002" y="200064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E84E35D2-A6D4-0C4D-9DF5-FEF96DFB19AB}"/>
              </a:ext>
            </a:extLst>
          </p:cNvPr>
          <p:cNvSpPr/>
          <p:nvPr/>
        </p:nvSpPr>
        <p:spPr>
          <a:xfrm>
            <a:off x="5469869" y="276146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Oval 21">
            <a:extLst>
              <a:ext uri="{FF2B5EF4-FFF2-40B4-BE49-F238E27FC236}">
                <a16:creationId xmlns:a16="http://schemas.microsoft.com/office/drawing/2014/main" id="{559B560B-B88D-244B-9DF8-8A401958964C}"/>
              </a:ext>
            </a:extLst>
          </p:cNvPr>
          <p:cNvSpPr/>
          <p:nvPr/>
        </p:nvSpPr>
        <p:spPr>
          <a:xfrm>
            <a:off x="6621909" y="3674538"/>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0A61CE7B-BB4C-6143-B104-F080C376A698}"/>
              </a:ext>
            </a:extLst>
          </p:cNvPr>
          <p:cNvSpPr/>
          <p:nvPr/>
        </p:nvSpPr>
        <p:spPr>
          <a:xfrm>
            <a:off x="5599638" y="367183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935F4077-C7CC-0544-AC77-E54FEF603D72}"/>
              </a:ext>
            </a:extLst>
          </p:cNvPr>
          <p:cNvSpPr/>
          <p:nvPr/>
        </p:nvSpPr>
        <p:spPr>
          <a:xfrm>
            <a:off x="5360405" y="109085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6CEA6C54-2BED-9F43-8158-29BE430AD0E2}"/>
              </a:ext>
            </a:extLst>
          </p:cNvPr>
          <p:cNvSpPr/>
          <p:nvPr/>
        </p:nvSpPr>
        <p:spPr>
          <a:xfrm>
            <a:off x="582944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a:extLst>
              <a:ext uri="{FF2B5EF4-FFF2-40B4-BE49-F238E27FC236}">
                <a16:creationId xmlns:a16="http://schemas.microsoft.com/office/drawing/2014/main" id="{6900BE73-32D7-654C-B9DC-F8B4336FC102}"/>
              </a:ext>
            </a:extLst>
          </p:cNvPr>
          <p:cNvSpPr/>
          <p:nvPr/>
        </p:nvSpPr>
        <p:spPr>
          <a:xfrm>
            <a:off x="6504047" y="180326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a:extLst>
              <a:ext uri="{FF2B5EF4-FFF2-40B4-BE49-F238E27FC236}">
                <a16:creationId xmlns:a16="http://schemas.microsoft.com/office/drawing/2014/main" id="{B7C1340A-19DE-A54F-8F95-3F5CA1C95F69}"/>
              </a:ext>
            </a:extLst>
          </p:cNvPr>
          <p:cNvSpPr/>
          <p:nvPr/>
        </p:nvSpPr>
        <p:spPr>
          <a:xfrm>
            <a:off x="6029542" y="1664631"/>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E80EBD3C-1536-884A-AA4E-8751789EE16E}"/>
              </a:ext>
            </a:extLst>
          </p:cNvPr>
          <p:cNvSpPr/>
          <p:nvPr/>
        </p:nvSpPr>
        <p:spPr>
          <a:xfrm>
            <a:off x="6432756" y="246101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45CD8E2D-A7BE-9B42-AE31-176A3AE466B0}"/>
              </a:ext>
            </a:extLst>
          </p:cNvPr>
          <p:cNvSpPr/>
          <p:nvPr/>
        </p:nvSpPr>
        <p:spPr>
          <a:xfrm>
            <a:off x="6504047" y="29776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AE251DBE-03AB-EF46-A6C3-370A7A86A0AC}"/>
              </a:ext>
            </a:extLst>
          </p:cNvPr>
          <p:cNvSpPr/>
          <p:nvPr/>
        </p:nvSpPr>
        <p:spPr>
          <a:xfrm>
            <a:off x="7533249" y="331268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F87A4995-2B3C-B74B-AE0B-CD485D421CF6}"/>
              </a:ext>
            </a:extLst>
          </p:cNvPr>
          <p:cNvSpPr/>
          <p:nvPr/>
        </p:nvSpPr>
        <p:spPr>
          <a:xfrm>
            <a:off x="7412650" y="188085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53064B4D-9584-D544-ABCC-FF6B186B6C7D}"/>
              </a:ext>
            </a:extLst>
          </p:cNvPr>
          <p:cNvSpPr/>
          <p:nvPr/>
        </p:nvSpPr>
        <p:spPr>
          <a:xfrm>
            <a:off x="6901601" y="1050119"/>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1352F08E-5DBA-294E-B9AB-1561A72BAE55}"/>
              </a:ext>
            </a:extLst>
          </p:cNvPr>
          <p:cNvSpPr/>
          <p:nvPr/>
        </p:nvSpPr>
        <p:spPr>
          <a:xfrm>
            <a:off x="6934346" y="160890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CEDBC07E-3FC1-CC41-8021-DF7BEFFEA386}"/>
              </a:ext>
            </a:extLst>
          </p:cNvPr>
          <p:cNvSpPr/>
          <p:nvPr/>
        </p:nvSpPr>
        <p:spPr>
          <a:xfrm>
            <a:off x="7867351" y="169896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9FF2B10A-E906-544F-AD1C-9236E5AB86CA}"/>
              </a:ext>
            </a:extLst>
          </p:cNvPr>
          <p:cNvSpPr/>
          <p:nvPr/>
        </p:nvSpPr>
        <p:spPr>
          <a:xfrm>
            <a:off x="6942029" y="231326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99FAC4A9-61DF-0A4A-892D-FA15395D359B}"/>
              </a:ext>
            </a:extLst>
          </p:cNvPr>
          <p:cNvSpPr/>
          <p:nvPr/>
        </p:nvSpPr>
        <p:spPr>
          <a:xfrm>
            <a:off x="7799943" y="228055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2EDF9F6A-74B9-FE44-9F29-611A9791D461}"/>
              </a:ext>
            </a:extLst>
          </p:cNvPr>
          <p:cNvSpPr/>
          <p:nvPr/>
        </p:nvSpPr>
        <p:spPr>
          <a:xfrm>
            <a:off x="7747762" y="286128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0CD79EC-329F-B44A-8F2C-CA0ACA4C6A20}"/>
              </a:ext>
            </a:extLst>
          </p:cNvPr>
          <p:cNvSpPr/>
          <p:nvPr/>
        </p:nvSpPr>
        <p:spPr>
          <a:xfrm>
            <a:off x="7588569" y="1092097"/>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8864004F-AF00-E44C-BAC2-C65388CE7946}"/>
              </a:ext>
            </a:extLst>
          </p:cNvPr>
          <p:cNvSpPr/>
          <p:nvPr/>
        </p:nvSpPr>
        <p:spPr>
          <a:xfrm>
            <a:off x="7179589" y="360178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Oval 40">
            <a:extLst>
              <a:ext uri="{FF2B5EF4-FFF2-40B4-BE49-F238E27FC236}">
                <a16:creationId xmlns:a16="http://schemas.microsoft.com/office/drawing/2014/main" id="{ACD9C657-6AD5-ED4B-A2C1-06559D1D4545}"/>
              </a:ext>
            </a:extLst>
          </p:cNvPr>
          <p:cNvSpPr/>
          <p:nvPr/>
        </p:nvSpPr>
        <p:spPr>
          <a:xfrm>
            <a:off x="8056614" y="3492060"/>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a:extLst>
              <a:ext uri="{FF2B5EF4-FFF2-40B4-BE49-F238E27FC236}">
                <a16:creationId xmlns:a16="http://schemas.microsoft.com/office/drawing/2014/main" id="{EBFFE240-1EF3-C34A-AD3A-F43DB3D92CC4}"/>
              </a:ext>
            </a:extLst>
          </p:cNvPr>
          <p:cNvSpPr/>
          <p:nvPr/>
        </p:nvSpPr>
        <p:spPr>
          <a:xfrm>
            <a:off x="5246739" y="325755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Oval 45">
            <a:extLst>
              <a:ext uri="{FF2B5EF4-FFF2-40B4-BE49-F238E27FC236}">
                <a16:creationId xmlns:a16="http://schemas.microsoft.com/office/drawing/2014/main" id="{16259E9F-459A-C644-BB04-484FF769E863}"/>
              </a:ext>
            </a:extLst>
          </p:cNvPr>
          <p:cNvSpPr/>
          <p:nvPr/>
        </p:nvSpPr>
        <p:spPr>
          <a:xfrm>
            <a:off x="5520269" y="2276000"/>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63DB27B2-CA54-DC41-BBE7-D8CC09A4F1EC}"/>
              </a:ext>
            </a:extLst>
          </p:cNvPr>
          <p:cNvSpPr/>
          <p:nvPr/>
        </p:nvSpPr>
        <p:spPr>
          <a:xfrm>
            <a:off x="6058569" y="330318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954E2C9A-F196-8843-B1BE-0FB39B5CCA22}"/>
              </a:ext>
            </a:extLst>
          </p:cNvPr>
          <p:cNvSpPr/>
          <p:nvPr/>
        </p:nvSpPr>
        <p:spPr>
          <a:xfrm>
            <a:off x="7245644" y="2657825"/>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Freeform 4">
            <a:extLst>
              <a:ext uri="{FF2B5EF4-FFF2-40B4-BE49-F238E27FC236}">
                <a16:creationId xmlns:a16="http://schemas.microsoft.com/office/drawing/2014/main" id="{E50526DA-588A-324D-8655-C923D5EE5EB0}"/>
              </a:ext>
            </a:extLst>
          </p:cNvPr>
          <p:cNvSpPr/>
          <p:nvPr/>
        </p:nvSpPr>
        <p:spPr>
          <a:xfrm>
            <a:off x="5914788" y="974351"/>
            <a:ext cx="2213810" cy="3284621"/>
          </a:xfrm>
          <a:custGeom>
            <a:avLst/>
            <a:gdLst>
              <a:gd name="connsiteX0" fmla="*/ 0 w 2951747"/>
              <a:gd name="connsiteY0" fmla="*/ 0 h 4379495"/>
              <a:gd name="connsiteX1" fmla="*/ 657726 w 2951747"/>
              <a:gd name="connsiteY1" fmla="*/ 2518611 h 4379495"/>
              <a:gd name="connsiteX2" fmla="*/ 2951747 w 2951747"/>
              <a:gd name="connsiteY2" fmla="*/ 4379495 h 4379495"/>
            </a:gdLst>
            <a:ahLst/>
            <a:cxnLst>
              <a:cxn ang="0">
                <a:pos x="connsiteX0" y="connsiteY0"/>
              </a:cxn>
              <a:cxn ang="0">
                <a:pos x="connsiteX1" y="connsiteY1"/>
              </a:cxn>
              <a:cxn ang="0">
                <a:pos x="connsiteX2" y="connsiteY2"/>
              </a:cxn>
            </a:cxnLst>
            <a:rect l="l" t="t" r="r" b="b"/>
            <a:pathLst>
              <a:path w="2951747" h="4379495">
                <a:moveTo>
                  <a:pt x="0" y="0"/>
                </a:moveTo>
                <a:cubicBezTo>
                  <a:pt x="82884" y="894347"/>
                  <a:pt x="165768" y="1788695"/>
                  <a:pt x="657726" y="2518611"/>
                </a:cubicBezTo>
                <a:cubicBezTo>
                  <a:pt x="1149684" y="3248527"/>
                  <a:pt x="2050715" y="3814011"/>
                  <a:pt x="2951747" y="4379495"/>
                </a:cubicBezTo>
              </a:path>
            </a:pathLst>
          </a:custGeom>
          <a:ln>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350"/>
          </a:p>
        </p:txBody>
      </p:sp>
      <p:sp>
        <p:nvSpPr>
          <p:cNvPr id="44" name="Title 1">
            <a:extLst>
              <a:ext uri="{FF2B5EF4-FFF2-40B4-BE49-F238E27FC236}">
                <a16:creationId xmlns:a16="http://schemas.microsoft.com/office/drawing/2014/main" id="{31091D04-7BA1-B041-AFF4-7B52586285A5}"/>
              </a:ext>
            </a:extLst>
          </p:cNvPr>
          <p:cNvSpPr>
            <a:spLocks noGrp="1"/>
          </p:cNvSpPr>
          <p:nvPr>
            <p:ph type="title"/>
          </p:nvPr>
        </p:nvSpPr>
        <p:spPr>
          <a:xfrm>
            <a:off x="233672" y="122498"/>
            <a:ext cx="7773338" cy="679112"/>
          </a:xfrm>
        </p:spPr>
        <p:txBody>
          <a:bodyPr>
            <a:normAutofit/>
          </a:bodyPr>
          <a:lstStyle/>
          <a:p>
            <a:r>
              <a:rPr lang="en-US" dirty="0"/>
              <a:t>How Much Training is Enough?</a:t>
            </a:r>
          </a:p>
        </p:txBody>
      </p:sp>
    </p:spTree>
    <p:extLst>
      <p:ext uri="{BB962C8B-B14F-4D97-AF65-F5344CB8AC3E}">
        <p14:creationId xmlns:p14="http://schemas.microsoft.com/office/powerpoint/2010/main" val="1382641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422" y="9871"/>
            <a:ext cx="7773338" cy="831377"/>
          </a:xfrm>
        </p:spPr>
        <p:txBody>
          <a:bodyPr>
            <a:normAutofit/>
          </a:bodyPr>
          <a:lstStyle/>
          <a:p>
            <a:r>
              <a:rPr lang="en-US" sz="2800" dirty="0"/>
              <a:t>Evaluating Model Performance </a:t>
            </a:r>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262421" y="980854"/>
                <a:ext cx="8150591" cy="3259676"/>
              </a:xfrm>
            </p:spPr>
            <p:txBody>
              <a:bodyPr>
                <a:normAutofit/>
              </a:bodyPr>
              <a:lstStyle/>
              <a:p>
                <a:r>
                  <a:rPr lang="en-US" sz="1400" dirty="0"/>
                  <a:t>For algorithms that produce </a:t>
                </a:r>
                <a:r>
                  <a:rPr lang="en-US" sz="1400" b="1" i="1" dirty="0"/>
                  <a:t>real-valued numerical predictions </a:t>
                </a:r>
                <a:r>
                  <a:rPr lang="en-US" sz="1400" dirty="0"/>
                  <a:t>we can calculate the difference between those and the actual answers. For example, sum of squares:   </a:t>
                </a:r>
                <a14:m>
                  <m:oMath xmlns:m="http://schemas.openxmlformats.org/officeDocument/2006/math">
                    <m:nary>
                      <m:naryPr>
                        <m:chr m:val="∑"/>
                        <m:ctrlPr>
                          <a:rPr lang="is-IS" sz="1400" b="1" i="1" smtClean="0">
                            <a:latin typeface="Cambria Math" panose="02040503050406030204" pitchFamily="18" charset="0"/>
                          </a:rPr>
                        </m:ctrlPr>
                      </m:naryPr>
                      <m:sub>
                        <m:r>
                          <m:rPr>
                            <m:brk m:alnAt="23"/>
                          </m:rPr>
                          <a:rPr lang="en-US" sz="1400" b="1" i="1" smtClean="0">
                            <a:latin typeface="Cambria Math" charset="0"/>
                          </a:rPr>
                          <m:t>𝒊</m:t>
                        </m:r>
                        <m:r>
                          <a:rPr lang="en-US" sz="1400" b="1" i="1" smtClean="0">
                            <a:latin typeface="Cambria Math" charset="0"/>
                          </a:rPr>
                          <m:t>=</m:t>
                        </m:r>
                        <m:r>
                          <a:rPr lang="en-US" sz="1400" b="1" i="1" smtClean="0">
                            <a:latin typeface="Cambria Math" charset="0"/>
                          </a:rPr>
                          <m:t>𝟏</m:t>
                        </m:r>
                      </m:sub>
                      <m:sup>
                        <m:r>
                          <a:rPr lang="en-US" sz="1400" b="1" i="1" smtClean="0">
                            <a:latin typeface="Cambria Math" charset="0"/>
                          </a:rPr>
                          <m:t>𝒏</m:t>
                        </m:r>
                      </m:sup>
                      <m:e>
                        <m:d>
                          <m:dPr>
                            <m:ctrlPr>
                              <a:rPr lang="en-US" sz="1400" b="1" i="1" smtClean="0">
                                <a:latin typeface="Cambria Math" panose="02040503050406030204" pitchFamily="18" charset="0"/>
                              </a:rPr>
                            </m:ctrlPr>
                          </m:dPr>
                          <m:e>
                            <m:r>
                              <a:rPr lang="en-US" sz="1400" b="1" i="1" smtClean="0">
                                <a:latin typeface="Cambria Math" charset="0"/>
                              </a:rPr>
                              <m:t>𝒚</m:t>
                            </m:r>
                            <m:r>
                              <a:rPr lang="en-US" sz="1400" b="1" i="1" baseline="-25000" smtClean="0">
                                <a:latin typeface="Cambria Math" charset="0"/>
                              </a:rPr>
                              <m:t>𝒊</m:t>
                            </m:r>
                            <m:r>
                              <a:rPr lang="en-US" sz="1400" b="1" i="1" smtClean="0">
                                <a:latin typeface="Cambria Math" charset="0"/>
                              </a:rPr>
                              <m:t> −</m:t>
                            </m:r>
                            <m:acc>
                              <m:accPr>
                                <m:chr m:val="̅"/>
                                <m:ctrlPr>
                                  <a:rPr lang="en-US" sz="1400" b="1" i="1" smtClean="0">
                                    <a:latin typeface="Cambria Math" panose="02040503050406030204" pitchFamily="18" charset="0"/>
                                  </a:rPr>
                                </m:ctrlPr>
                              </m:accPr>
                              <m:e>
                                <m:r>
                                  <a:rPr lang="en-US" sz="1400" b="1" i="1" smtClean="0">
                                    <a:latin typeface="Cambria Math" charset="0"/>
                                  </a:rPr>
                                  <m:t>𝒚</m:t>
                                </m:r>
                              </m:e>
                            </m:acc>
                          </m:e>
                        </m:d>
                        <m:r>
                          <a:rPr lang="en-US" sz="1400" b="1" i="1" baseline="30000" smtClean="0">
                            <a:latin typeface="Cambria Math" charset="0"/>
                          </a:rPr>
                          <m:t>𝟐</m:t>
                        </m:r>
                      </m:e>
                    </m:nary>
                  </m:oMath>
                </a14:m>
                <a:r>
                  <a:rPr lang="en-US" sz="1400" dirty="0"/>
                  <a:t> </a:t>
                </a:r>
              </a:p>
              <a:p>
                <a:endParaRPr lang="en-US" sz="1400" dirty="0"/>
              </a:p>
              <a:p>
                <a:r>
                  <a:rPr lang="en-US" sz="1400" dirty="0"/>
                  <a:t>Common performance metrics for </a:t>
                </a:r>
                <a:r>
                  <a:rPr lang="en-US" sz="1400" b="1" i="1" dirty="0"/>
                  <a:t>binary predictions</a:t>
                </a:r>
                <a:r>
                  <a:rPr lang="en-US" sz="1400" dirty="0"/>
                  <a:t> (TRUE/FALSE, 0/1, A/B, etc.) are based on the number of true positives (</a:t>
                </a:r>
                <a:r>
                  <a:rPr lang="en-US" sz="1400" b="1" dirty="0"/>
                  <a:t>TP</a:t>
                </a:r>
                <a:r>
                  <a:rPr lang="en-US" sz="1400" dirty="0"/>
                  <a:t>), true negatives (</a:t>
                </a:r>
                <a:r>
                  <a:rPr lang="en-US" sz="1400" b="1" dirty="0"/>
                  <a:t>TN</a:t>
                </a:r>
                <a:r>
                  <a:rPr lang="en-US" sz="1400" dirty="0"/>
                  <a:t>), false positives (</a:t>
                </a:r>
                <a:r>
                  <a:rPr lang="en-US" sz="1400" b="1" dirty="0"/>
                  <a:t>FP</a:t>
                </a:r>
                <a:r>
                  <a:rPr lang="en-US" sz="1400" dirty="0"/>
                  <a:t>) and false negatives (</a:t>
                </a:r>
                <a:r>
                  <a:rPr lang="en-US" sz="1400" b="1" dirty="0"/>
                  <a:t>FN</a:t>
                </a:r>
                <a:r>
                  <a:rPr lang="en-US" sz="1400" dirty="0"/>
                  <a:t>):</a:t>
                </a:r>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262421" y="980854"/>
                <a:ext cx="8150591" cy="3259676"/>
              </a:xfrm>
              <a:blipFill>
                <a:blip r:embed="rId3"/>
                <a:stretch>
                  <a:fillRect l="-1246" t="-4651" r="-4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80096" y="2987768"/>
                <a:ext cx="7632916" cy="1834926"/>
              </a:xfrm>
              <a:prstGeom prst="rect">
                <a:avLst/>
              </a:prstGeom>
              <a:noFill/>
            </p:spPr>
            <p:txBody>
              <a:bodyPr wrap="square" rtlCol="0">
                <a:spAutoFit/>
              </a:bodyPr>
              <a:lstStyle/>
              <a:p>
                <a:r>
                  <a:rPr lang="en-US" sz="1500" b="1" dirty="0"/>
                  <a:t>Sensitivity</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𝑇𝑃</m:t>
                        </m:r>
                      </m:num>
                      <m:den>
                        <m:r>
                          <a:rPr lang="en-US" sz="1500" i="1">
                            <a:latin typeface="Cambria Math" charset="0"/>
                          </a:rPr>
                          <m:t>𝑇𝑃</m:t>
                        </m:r>
                        <m:r>
                          <a:rPr lang="en-US" sz="1500" i="1">
                            <a:latin typeface="Cambria Math" charset="0"/>
                          </a:rPr>
                          <m:t>+</m:t>
                        </m:r>
                        <m:r>
                          <a:rPr lang="en-US" sz="1500" i="1">
                            <a:latin typeface="Cambria Math" charset="0"/>
                          </a:rPr>
                          <m:t>𝐹𝑁</m:t>
                        </m:r>
                      </m:den>
                    </m:f>
                  </m:oMath>
                </a14:m>
                <a:r>
                  <a:rPr lang="en-US" sz="1500" dirty="0"/>
                  <a:t>	  </a:t>
                </a:r>
                <a:r>
                  <a:rPr lang="en-US" sz="1500" b="1" dirty="0"/>
                  <a:t>Specificity</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𝑇𝑁</m:t>
                        </m:r>
                      </m:num>
                      <m:den>
                        <m:r>
                          <a:rPr lang="en-US" sz="1500" i="1">
                            <a:latin typeface="Cambria Math" charset="0"/>
                          </a:rPr>
                          <m:t>𝑇𝑁</m:t>
                        </m:r>
                        <m:r>
                          <a:rPr lang="en-US" sz="1500" i="1">
                            <a:latin typeface="Cambria Math" charset="0"/>
                          </a:rPr>
                          <m:t>+</m:t>
                        </m:r>
                        <m:r>
                          <a:rPr lang="en-US" sz="1500" i="1">
                            <a:latin typeface="Cambria Math" charset="0"/>
                          </a:rPr>
                          <m:t>𝐹𝑃</m:t>
                        </m:r>
                      </m:den>
                    </m:f>
                  </m:oMath>
                </a14:m>
                <a:r>
                  <a:rPr lang="en-US" sz="1500" dirty="0"/>
                  <a:t>            </a:t>
                </a:r>
                <a:r>
                  <a:rPr lang="en-US" sz="1500" b="1" dirty="0"/>
                  <a:t>Specificity</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𝑇</m:t>
                        </m:r>
                        <m:r>
                          <a:rPr lang="en-US" sz="1500" b="0" i="1" smtClean="0">
                            <a:latin typeface="Cambria Math" panose="02040503050406030204" pitchFamily="18" charset="0"/>
                          </a:rPr>
                          <m:t>𝑃</m:t>
                        </m:r>
                      </m:num>
                      <m:den>
                        <m:r>
                          <a:rPr lang="en-US" sz="1500" i="1">
                            <a:latin typeface="Cambria Math" charset="0"/>
                          </a:rPr>
                          <m:t>𝑇</m:t>
                        </m:r>
                        <m:r>
                          <a:rPr lang="en-US" sz="1500" b="0" i="1" smtClean="0">
                            <a:latin typeface="Cambria Math" panose="02040503050406030204" pitchFamily="18" charset="0"/>
                          </a:rPr>
                          <m:t>𝑃</m:t>
                        </m:r>
                        <m:r>
                          <a:rPr lang="en-US" sz="1500" i="1">
                            <a:latin typeface="Cambria Math" charset="0"/>
                          </a:rPr>
                          <m:t>+</m:t>
                        </m:r>
                        <m:r>
                          <a:rPr lang="en-US" sz="1500" i="1">
                            <a:latin typeface="Cambria Math" charset="0"/>
                          </a:rPr>
                          <m:t>𝐹𝑃</m:t>
                        </m:r>
                      </m:den>
                    </m:f>
                  </m:oMath>
                </a14:m>
                <a:endParaRPr lang="en-US" sz="1500" dirty="0"/>
              </a:p>
              <a:p>
                <a:endParaRPr lang="en-US" sz="1500" dirty="0"/>
              </a:p>
              <a:p>
                <a:endParaRPr lang="en-US" sz="1500" b="1" dirty="0"/>
              </a:p>
              <a:p>
                <a:endParaRPr lang="en-US" sz="1500" b="1" dirty="0"/>
              </a:p>
              <a:p>
                <a:r>
                  <a:rPr lang="en-US" sz="1500" b="1" dirty="0"/>
                  <a:t>Accuracy</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𝑇𝑃</m:t>
                        </m:r>
                        <m:r>
                          <a:rPr lang="en-US" sz="1500" i="1">
                            <a:latin typeface="Cambria Math" charset="0"/>
                          </a:rPr>
                          <m:t>+</m:t>
                        </m:r>
                        <m:r>
                          <a:rPr lang="en-US" sz="1500" i="1">
                            <a:latin typeface="Cambria Math" charset="0"/>
                          </a:rPr>
                          <m:t>𝑇𝑁</m:t>
                        </m:r>
                      </m:num>
                      <m:den>
                        <m:r>
                          <a:rPr lang="en-US" sz="1500" i="1">
                            <a:latin typeface="Cambria Math" charset="0"/>
                          </a:rPr>
                          <m:t>𝑇𝑃</m:t>
                        </m:r>
                        <m:r>
                          <a:rPr lang="en-US" sz="1500" i="1">
                            <a:latin typeface="Cambria Math" charset="0"/>
                          </a:rPr>
                          <m:t>+</m:t>
                        </m:r>
                        <m:r>
                          <a:rPr lang="en-US" sz="1500" i="1">
                            <a:latin typeface="Cambria Math" charset="0"/>
                          </a:rPr>
                          <m:t>𝑇𝑁</m:t>
                        </m:r>
                        <m:r>
                          <a:rPr lang="en-US" sz="1500" i="1">
                            <a:latin typeface="Cambria Math" charset="0"/>
                          </a:rPr>
                          <m:t>+</m:t>
                        </m:r>
                        <m:r>
                          <a:rPr lang="en-US" sz="1500" i="1">
                            <a:latin typeface="Cambria Math" charset="0"/>
                          </a:rPr>
                          <m:t>𝐹𝑃</m:t>
                        </m:r>
                        <m:r>
                          <a:rPr lang="en-US" sz="1500" i="1">
                            <a:latin typeface="Cambria Math" charset="0"/>
                          </a:rPr>
                          <m:t>+</m:t>
                        </m:r>
                        <m:r>
                          <a:rPr lang="en-US" sz="1500" i="1">
                            <a:latin typeface="Cambria Math" charset="0"/>
                          </a:rPr>
                          <m:t>𝐹𝑁</m:t>
                        </m:r>
                      </m:den>
                    </m:f>
                  </m:oMath>
                </a14:m>
                <a:r>
                  <a:rPr lang="en-US" sz="1500" dirty="0"/>
                  <a:t>	    	</a:t>
                </a:r>
                <a:r>
                  <a:rPr lang="en-US" sz="1500" b="1" dirty="0"/>
                  <a:t>F-Measure</a:t>
                </a:r>
                <a:r>
                  <a:rPr lang="en-US" sz="1500" dirty="0"/>
                  <a:t>: </a:t>
                </a:r>
                <a14:m>
                  <m:oMath xmlns:m="http://schemas.openxmlformats.org/officeDocument/2006/math">
                    <m:f>
                      <m:fPr>
                        <m:type m:val="skw"/>
                        <m:ctrlPr>
                          <a:rPr lang="bg-BG" sz="1500" i="1">
                            <a:latin typeface="Cambria Math" panose="02040503050406030204" pitchFamily="18" charset="0"/>
                          </a:rPr>
                        </m:ctrlPr>
                      </m:fPr>
                      <m:num>
                        <m:r>
                          <a:rPr lang="en-US" sz="1500" i="1">
                            <a:latin typeface="Cambria Math" charset="0"/>
                          </a:rPr>
                          <m:t>2</m:t>
                        </m:r>
                        <m:r>
                          <a:rPr lang="en-US" sz="1500" i="1">
                            <a:latin typeface="Cambria Math" charset="0"/>
                          </a:rPr>
                          <m:t>𝑇𝑃</m:t>
                        </m:r>
                      </m:num>
                      <m:den>
                        <m:r>
                          <a:rPr lang="en-US" sz="1500" i="1">
                            <a:latin typeface="Cambria Math" charset="0"/>
                          </a:rPr>
                          <m:t>2</m:t>
                        </m:r>
                        <m:r>
                          <a:rPr lang="en-US" sz="1500" i="1">
                            <a:latin typeface="Cambria Math" charset="0"/>
                          </a:rPr>
                          <m:t>𝑇𝑃</m:t>
                        </m:r>
                        <m:r>
                          <a:rPr lang="en-US" sz="1500" i="1">
                            <a:latin typeface="Cambria Math" charset="0"/>
                          </a:rPr>
                          <m:t>+</m:t>
                        </m:r>
                        <m:r>
                          <a:rPr lang="en-US" sz="1500" i="1">
                            <a:latin typeface="Cambria Math" charset="0"/>
                          </a:rPr>
                          <m:t>𝐹𝑃</m:t>
                        </m:r>
                        <m:r>
                          <a:rPr lang="en-US" sz="1500" i="1">
                            <a:latin typeface="Cambria Math" charset="0"/>
                          </a:rPr>
                          <m:t>+</m:t>
                        </m:r>
                        <m:r>
                          <a:rPr lang="en-US" sz="1500" i="1">
                            <a:latin typeface="Cambria Math" charset="0"/>
                          </a:rPr>
                          <m:t>𝐹𝑁</m:t>
                        </m:r>
                      </m:den>
                    </m:f>
                  </m:oMath>
                </a14:m>
                <a:endParaRPr lang="en-US" sz="1500" dirty="0"/>
              </a:p>
              <a:p>
                <a:endParaRPr lang="en-US" sz="1500" dirty="0"/>
              </a:p>
              <a:p>
                <a:pPr algn="ctr"/>
                <a:r>
                  <a:rPr lang="en-US" sz="1500" b="1" dirty="0"/>
                  <a:t>                    Matthews Correlation Coefficient (MCC)</a:t>
                </a:r>
                <a:r>
                  <a:rPr lang="en-US" sz="1500" dirty="0"/>
                  <a:t>:    </a:t>
                </a:r>
                <a14:m>
                  <m:oMath xmlns:m="http://schemas.openxmlformats.org/officeDocument/2006/math">
                    <m:f>
                      <m:fPr>
                        <m:ctrlPr>
                          <a:rPr lang="bg-BG" sz="1500" i="1">
                            <a:latin typeface="Cambria Math" panose="02040503050406030204" pitchFamily="18" charset="0"/>
                          </a:rPr>
                        </m:ctrlPr>
                      </m:fPr>
                      <m:num>
                        <m:r>
                          <a:rPr lang="en-US" sz="1500" i="1">
                            <a:latin typeface="Cambria Math" charset="0"/>
                          </a:rPr>
                          <m:t>𝑇𝑃</m:t>
                        </m:r>
                        <m:r>
                          <a:rPr lang="en-US" sz="1500" i="1">
                            <a:latin typeface="Cambria Math" charset="0"/>
                          </a:rPr>
                          <m:t> ∗ </m:t>
                        </m:r>
                        <m:r>
                          <a:rPr lang="en-US" sz="1500" i="1">
                            <a:latin typeface="Cambria Math" charset="0"/>
                          </a:rPr>
                          <m:t>𝑇𝑁</m:t>
                        </m:r>
                        <m:r>
                          <a:rPr lang="en-US" sz="1500" i="1">
                            <a:latin typeface="Cambria Math" charset="0"/>
                          </a:rPr>
                          <m:t> − </m:t>
                        </m:r>
                        <m:r>
                          <a:rPr lang="en-US" sz="1500" i="1">
                            <a:latin typeface="Cambria Math" charset="0"/>
                          </a:rPr>
                          <m:t>𝐹𝑃</m:t>
                        </m:r>
                        <m:r>
                          <a:rPr lang="en-US" sz="1500" i="1">
                            <a:latin typeface="Cambria Math" charset="0"/>
                          </a:rPr>
                          <m:t> ∗ </m:t>
                        </m:r>
                        <m:r>
                          <a:rPr lang="en-US" sz="1500" i="1">
                            <a:latin typeface="Cambria Math" charset="0"/>
                          </a:rPr>
                          <m:t>𝐹𝑁</m:t>
                        </m:r>
                      </m:num>
                      <m:den>
                        <m:r>
                          <a:rPr lang="bg-BG" sz="1500" i="1">
                            <a:latin typeface="Cambria Math" charset="0"/>
                            <a:ea typeface="Cambria Math" charset="0"/>
                            <a:cs typeface="Cambria Math" charset="0"/>
                          </a:rPr>
                          <m:t>√</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𝑇𝑃</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𝐹𝑃</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𝑇𝑃</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𝐹𝑁</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𝑇𝑁</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𝐹𝑃</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𝑇𝑁</m:t>
                        </m:r>
                        <m:r>
                          <a:rPr lang="en-US" sz="1500" i="1">
                            <a:latin typeface="Cambria Math" charset="0"/>
                            <a:ea typeface="Cambria Math" charset="0"/>
                            <a:cs typeface="Cambria Math" charset="0"/>
                          </a:rPr>
                          <m:t>+</m:t>
                        </m:r>
                        <m:r>
                          <a:rPr lang="en-US" sz="1500" i="1">
                            <a:latin typeface="Cambria Math" charset="0"/>
                            <a:ea typeface="Cambria Math" charset="0"/>
                            <a:cs typeface="Cambria Math" charset="0"/>
                          </a:rPr>
                          <m:t>𝐹𝑁</m:t>
                        </m:r>
                        <m:r>
                          <a:rPr lang="en-US" sz="1500" i="1">
                            <a:latin typeface="Cambria Math" charset="0"/>
                            <a:ea typeface="Cambria Math" charset="0"/>
                            <a:cs typeface="Cambria Math" charset="0"/>
                          </a:rPr>
                          <m:t>)</m:t>
                        </m:r>
                      </m:den>
                    </m:f>
                  </m:oMath>
                </a14:m>
                <a:endParaRPr lang="en-US" sz="1500" dirty="0"/>
              </a:p>
            </p:txBody>
          </p:sp>
        </mc:Choice>
        <mc:Fallback xmlns="">
          <p:sp>
            <p:nvSpPr>
              <p:cNvPr id="4" name="TextBox 3"/>
              <p:cNvSpPr txBox="1">
                <a:spLocks noRot="1" noChangeAspect="1" noMove="1" noResize="1" noEditPoints="1" noAdjustHandles="1" noChangeArrowheads="1" noChangeShapeType="1" noTextEdit="1"/>
              </p:cNvSpPr>
              <p:nvPr/>
            </p:nvSpPr>
            <p:spPr>
              <a:xfrm>
                <a:off x="780096" y="2987768"/>
                <a:ext cx="7632916" cy="1834926"/>
              </a:xfrm>
              <a:prstGeom prst="rect">
                <a:avLst/>
              </a:prstGeom>
              <a:blipFill>
                <a:blip r:embed="rId4"/>
                <a:stretch>
                  <a:fillRect l="-166" t="-1849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B5BC8E9-CDFF-1445-BE05-EC0D2C67F7B9}"/>
              </a:ext>
            </a:extLst>
          </p:cNvPr>
          <p:cNvSpPr txBox="1"/>
          <p:nvPr/>
        </p:nvSpPr>
        <p:spPr>
          <a:xfrm>
            <a:off x="320934" y="3252250"/>
            <a:ext cx="2985048" cy="307777"/>
          </a:xfrm>
          <a:prstGeom prst="rect">
            <a:avLst/>
          </a:prstGeom>
          <a:noFill/>
        </p:spPr>
        <p:txBody>
          <a:bodyPr wrap="none" rtlCol="0">
            <a:spAutoFit/>
          </a:bodyPr>
          <a:lstStyle/>
          <a:p>
            <a:r>
              <a:rPr lang="en-US" sz="1400" i="1" dirty="0">
                <a:solidFill>
                  <a:srgbClr val="0070C0"/>
                </a:solidFill>
              </a:rPr>
              <a:t>(aka </a:t>
            </a:r>
            <a:r>
              <a:rPr lang="en-US" sz="1400" b="1" i="1" dirty="0">
                <a:solidFill>
                  <a:srgbClr val="0070C0"/>
                </a:solidFill>
              </a:rPr>
              <a:t>True Positive Rate </a:t>
            </a:r>
            <a:r>
              <a:rPr lang="en-US" sz="1400" i="1" dirty="0">
                <a:solidFill>
                  <a:srgbClr val="0070C0"/>
                </a:solidFill>
              </a:rPr>
              <a:t>or </a:t>
            </a:r>
            <a:r>
              <a:rPr lang="en-US" sz="1400" b="1" i="1" dirty="0">
                <a:solidFill>
                  <a:srgbClr val="0070C0"/>
                </a:solidFill>
              </a:rPr>
              <a:t>Recall</a:t>
            </a:r>
            <a:r>
              <a:rPr lang="en-US" sz="1400" i="1" dirty="0">
                <a:solidFill>
                  <a:srgbClr val="0070C0"/>
                </a:solidFill>
              </a:rPr>
              <a:t>)</a:t>
            </a:r>
          </a:p>
        </p:txBody>
      </p:sp>
      <p:sp>
        <p:nvSpPr>
          <p:cNvPr id="6" name="TextBox 5">
            <a:extLst>
              <a:ext uri="{FF2B5EF4-FFF2-40B4-BE49-F238E27FC236}">
                <a16:creationId xmlns:a16="http://schemas.microsoft.com/office/drawing/2014/main" id="{C55070A6-2B4B-BC4E-85E0-69C7FD8F521E}"/>
              </a:ext>
            </a:extLst>
          </p:cNvPr>
          <p:cNvSpPr txBox="1"/>
          <p:nvPr/>
        </p:nvSpPr>
        <p:spPr>
          <a:xfrm>
            <a:off x="3437501" y="3252250"/>
            <a:ext cx="2271776" cy="307777"/>
          </a:xfrm>
          <a:prstGeom prst="rect">
            <a:avLst/>
          </a:prstGeom>
          <a:noFill/>
        </p:spPr>
        <p:txBody>
          <a:bodyPr wrap="none" rtlCol="0">
            <a:spAutoFit/>
          </a:bodyPr>
          <a:lstStyle/>
          <a:p>
            <a:r>
              <a:rPr lang="en-US" sz="1400" i="1" dirty="0">
                <a:solidFill>
                  <a:srgbClr val="0070C0"/>
                </a:solidFill>
              </a:rPr>
              <a:t>(aka </a:t>
            </a:r>
            <a:r>
              <a:rPr lang="en-US" sz="1400" b="1" i="1" dirty="0">
                <a:solidFill>
                  <a:srgbClr val="0070C0"/>
                </a:solidFill>
              </a:rPr>
              <a:t>False Positive Rate</a:t>
            </a:r>
            <a:r>
              <a:rPr lang="en-US" sz="1400" i="1" dirty="0">
                <a:solidFill>
                  <a:srgbClr val="0070C0"/>
                </a:solidFill>
              </a:rPr>
              <a:t>)</a:t>
            </a:r>
          </a:p>
        </p:txBody>
      </p:sp>
      <p:pic>
        <p:nvPicPr>
          <p:cNvPr id="8" name="Picture 7">
            <a:extLst>
              <a:ext uri="{FF2B5EF4-FFF2-40B4-BE49-F238E27FC236}">
                <a16:creationId xmlns:a16="http://schemas.microsoft.com/office/drawing/2014/main" id="{AE1F558C-460F-874D-9AE1-D64849C0C5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8272" y="57006"/>
            <a:ext cx="5222539" cy="2751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605C204-35DF-304E-97B5-CBBBA7EB6106}"/>
              </a:ext>
            </a:extLst>
          </p:cNvPr>
          <p:cNvSpPr txBox="1"/>
          <p:nvPr/>
        </p:nvSpPr>
        <p:spPr>
          <a:xfrm>
            <a:off x="5891752" y="75524"/>
            <a:ext cx="1231940" cy="646331"/>
          </a:xfrm>
          <a:prstGeom prst="rect">
            <a:avLst/>
          </a:prstGeom>
          <a:noFill/>
        </p:spPr>
        <p:txBody>
          <a:bodyPr wrap="none" rtlCol="0">
            <a:spAutoFit/>
          </a:bodyPr>
          <a:lstStyle/>
          <a:p>
            <a:r>
              <a:rPr lang="en-US" dirty="0"/>
              <a:t>WEKA</a:t>
            </a:r>
          </a:p>
          <a:p>
            <a:r>
              <a:rPr lang="en-US" dirty="0"/>
              <a:t>RESULTS</a:t>
            </a:r>
          </a:p>
        </p:txBody>
      </p:sp>
    </p:spTree>
    <p:extLst>
      <p:ext uri="{BB962C8B-B14F-4D97-AF65-F5344CB8AC3E}">
        <p14:creationId xmlns:p14="http://schemas.microsoft.com/office/powerpoint/2010/main" val="3377343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BBF497-B852-3A47-B59D-2C96F06D2D4E}"/>
              </a:ext>
            </a:extLst>
          </p:cNvPr>
          <p:cNvSpPr>
            <a:spLocks noGrp="1"/>
          </p:cNvSpPr>
          <p:nvPr>
            <p:ph idx="1"/>
          </p:nvPr>
        </p:nvSpPr>
        <p:spPr>
          <a:xfrm>
            <a:off x="228600" y="1993392"/>
            <a:ext cx="7772400" cy="2464308"/>
          </a:xfrm>
        </p:spPr>
        <p:txBody>
          <a:bodyPr/>
          <a:lstStyle/>
          <a:p>
            <a:pPr marL="0" indent="0" algn="ctr">
              <a:buNone/>
            </a:pPr>
            <a:r>
              <a:rPr lang="en-US" i="1" dirty="0"/>
              <a:t>So how do we use WEKA?</a:t>
            </a:r>
          </a:p>
        </p:txBody>
      </p:sp>
      <p:sp>
        <p:nvSpPr>
          <p:cNvPr id="4" name="Slide Number Placeholder 3">
            <a:extLst>
              <a:ext uri="{FF2B5EF4-FFF2-40B4-BE49-F238E27FC236}">
                <a16:creationId xmlns:a16="http://schemas.microsoft.com/office/drawing/2014/main" id="{C8E7C484-A07A-0243-A198-6B811371BD3F}"/>
              </a:ext>
            </a:extLst>
          </p:cNvPr>
          <p:cNvSpPr>
            <a:spLocks noGrp="1"/>
          </p:cNvSpPr>
          <p:nvPr>
            <p:ph type="sldNum" sz="quarter" idx="12"/>
          </p:nvPr>
        </p:nvSpPr>
        <p:spPr/>
        <p:txBody>
          <a:bodyPr/>
          <a:lstStyle/>
          <a:p>
            <a:fld id="{0235576B-7F3C-4840-ADD7-A9DF1158E3A5}" type="slidenum">
              <a:rPr lang="en-US" smtClean="0"/>
              <a:pPr/>
              <a:t>25</a:t>
            </a:fld>
            <a:endParaRPr lang="en-US"/>
          </a:p>
        </p:txBody>
      </p:sp>
    </p:spTree>
    <p:extLst>
      <p:ext uri="{BB962C8B-B14F-4D97-AF65-F5344CB8AC3E}">
        <p14:creationId xmlns:p14="http://schemas.microsoft.com/office/powerpoint/2010/main" val="706149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B91-DB49-FF48-97C6-DE079B50F8A8}"/>
              </a:ext>
            </a:extLst>
          </p:cNvPr>
          <p:cNvSpPr>
            <a:spLocks noGrp="1"/>
          </p:cNvSpPr>
          <p:nvPr>
            <p:ph type="title"/>
          </p:nvPr>
        </p:nvSpPr>
        <p:spPr>
          <a:xfrm>
            <a:off x="617764" y="65313"/>
            <a:ext cx="7886700" cy="673214"/>
          </a:xfrm>
        </p:spPr>
        <p:txBody>
          <a:bodyPr/>
          <a:lstStyle/>
          <a:p>
            <a:r>
              <a:rPr lang="en-US" dirty="0"/>
              <a:t>Overview of WEKA Applications</a:t>
            </a:r>
          </a:p>
        </p:txBody>
      </p:sp>
      <p:pic>
        <p:nvPicPr>
          <p:cNvPr id="4" name="Picture 3">
            <a:extLst>
              <a:ext uri="{FF2B5EF4-FFF2-40B4-BE49-F238E27FC236}">
                <a16:creationId xmlns:a16="http://schemas.microsoft.com/office/drawing/2014/main" id="{D9DD031F-3003-514A-8EAA-5C0346F0B397}"/>
              </a:ext>
            </a:extLst>
          </p:cNvPr>
          <p:cNvPicPr>
            <a:picLocks noChangeAspect="1"/>
          </p:cNvPicPr>
          <p:nvPr/>
        </p:nvPicPr>
        <p:blipFill rotWithShape="1">
          <a:blip r:embed="rId2"/>
          <a:srcRect l="1223"/>
          <a:stretch/>
        </p:blipFill>
        <p:spPr>
          <a:xfrm>
            <a:off x="320915" y="1053503"/>
            <a:ext cx="4367627" cy="3100494"/>
          </a:xfrm>
          <a:prstGeom prst="rect">
            <a:avLst/>
          </a:prstGeom>
        </p:spPr>
      </p:pic>
      <p:sp>
        <p:nvSpPr>
          <p:cNvPr id="5" name="TextBox 4">
            <a:extLst>
              <a:ext uri="{FF2B5EF4-FFF2-40B4-BE49-F238E27FC236}">
                <a16:creationId xmlns:a16="http://schemas.microsoft.com/office/drawing/2014/main" id="{31892E98-1DAA-D545-93C9-728B2486899E}"/>
              </a:ext>
            </a:extLst>
          </p:cNvPr>
          <p:cNvSpPr txBox="1"/>
          <p:nvPr/>
        </p:nvSpPr>
        <p:spPr>
          <a:xfrm>
            <a:off x="4856471" y="899998"/>
            <a:ext cx="3647993" cy="4247317"/>
          </a:xfrm>
          <a:prstGeom prst="rect">
            <a:avLst/>
          </a:prstGeom>
          <a:noFill/>
        </p:spPr>
        <p:txBody>
          <a:bodyPr wrap="square" rtlCol="0">
            <a:spAutoFit/>
          </a:bodyPr>
          <a:lstStyle/>
          <a:p>
            <a:pPr marL="214313" indent="-214313">
              <a:buFont typeface="Arial" panose="020B0604020202020204" pitchFamily="34" charset="0"/>
              <a:buChar char="•"/>
            </a:pPr>
            <a:r>
              <a:rPr lang="en-US" sz="1500" dirty="0"/>
              <a:t>Ideal starting point to explore data – figure out basic trends, try out different algorithms, etc.</a:t>
            </a:r>
          </a:p>
          <a:p>
            <a:endParaRPr lang="en-US" sz="1500" dirty="0"/>
          </a:p>
          <a:p>
            <a:pPr marL="214313" indent="-214313">
              <a:buFont typeface="Arial" panose="020B0604020202020204" pitchFamily="34" charset="0"/>
              <a:buChar char="•"/>
            </a:pPr>
            <a:r>
              <a:rPr lang="en-US" sz="1500" dirty="0"/>
              <a:t>Use this after you have selected and an approach and you need to exhaustively check parameters and consistency of the method</a:t>
            </a:r>
          </a:p>
          <a:p>
            <a:endParaRPr lang="en-US" sz="1500" dirty="0"/>
          </a:p>
          <a:p>
            <a:pPr marL="214313" indent="-214313">
              <a:buFont typeface="Arial" panose="020B0604020202020204" pitchFamily="34" charset="0"/>
              <a:buChar char="•"/>
            </a:pPr>
            <a:r>
              <a:rPr lang="en-US" sz="1500" dirty="0"/>
              <a:t>Helpful visual representation of your workflow – can be saved to enable reproducible pipelines</a:t>
            </a:r>
          </a:p>
          <a:p>
            <a:endParaRPr lang="en-US" sz="1500" dirty="0"/>
          </a:p>
          <a:p>
            <a:pPr marL="214313" indent="-214313">
              <a:buFont typeface="Arial" panose="020B0604020202020204" pitchFamily="34" charset="0"/>
              <a:buChar char="•"/>
            </a:pPr>
            <a:r>
              <a:rPr lang="en-US" sz="1500" dirty="0"/>
              <a:t>Combined interface that has Explorer and Experimenter options together in one place</a:t>
            </a:r>
          </a:p>
          <a:p>
            <a:endParaRPr lang="en-US" sz="1500" dirty="0"/>
          </a:p>
          <a:p>
            <a:pPr marL="214313" indent="-214313">
              <a:buFont typeface="Arial" panose="020B0604020202020204" pitchFamily="34" charset="0"/>
              <a:buChar char="•"/>
            </a:pPr>
            <a:r>
              <a:rPr lang="en-US" sz="1500" dirty="0"/>
              <a:t>Command line interface </a:t>
            </a:r>
          </a:p>
        </p:txBody>
      </p:sp>
      <p:cxnSp>
        <p:nvCxnSpPr>
          <p:cNvPr id="8" name="Straight Arrow Connector 7">
            <a:extLst>
              <a:ext uri="{FF2B5EF4-FFF2-40B4-BE49-F238E27FC236}">
                <a16:creationId xmlns:a16="http://schemas.microsoft.com/office/drawing/2014/main" id="{79C62977-0A14-064C-86F5-9403A440B19A}"/>
              </a:ext>
            </a:extLst>
          </p:cNvPr>
          <p:cNvCxnSpPr>
            <a:cxnSpLocks/>
          </p:cNvCxnSpPr>
          <p:nvPr/>
        </p:nvCxnSpPr>
        <p:spPr>
          <a:xfrm flipH="1">
            <a:off x="4379977" y="1053503"/>
            <a:ext cx="603503" cy="8301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32234B1C-56FD-494C-9983-008420D3EE39}"/>
              </a:ext>
            </a:extLst>
          </p:cNvPr>
          <p:cNvCxnSpPr>
            <a:cxnSpLocks/>
          </p:cNvCxnSpPr>
          <p:nvPr/>
        </p:nvCxnSpPr>
        <p:spPr>
          <a:xfrm flipH="1" flipV="1">
            <a:off x="4386791" y="3921426"/>
            <a:ext cx="596689" cy="10346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13016253-1EE3-064F-B901-FF5062F4286F}"/>
              </a:ext>
            </a:extLst>
          </p:cNvPr>
          <p:cNvCxnSpPr>
            <a:cxnSpLocks/>
          </p:cNvCxnSpPr>
          <p:nvPr/>
        </p:nvCxnSpPr>
        <p:spPr>
          <a:xfrm flipH="1" flipV="1">
            <a:off x="4474163" y="3394471"/>
            <a:ext cx="509317" cy="6432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65C60A0D-1595-B448-97AF-287FFA78EA92}"/>
              </a:ext>
            </a:extLst>
          </p:cNvPr>
          <p:cNvCxnSpPr>
            <a:cxnSpLocks/>
          </p:cNvCxnSpPr>
          <p:nvPr/>
        </p:nvCxnSpPr>
        <p:spPr>
          <a:xfrm flipH="1" flipV="1">
            <a:off x="4474164" y="2844403"/>
            <a:ext cx="509316" cy="2749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E936C96-0E28-CC4C-B1A9-2DE2626D0694}"/>
              </a:ext>
            </a:extLst>
          </p:cNvPr>
          <p:cNvCxnSpPr>
            <a:cxnSpLocks/>
          </p:cNvCxnSpPr>
          <p:nvPr/>
        </p:nvCxnSpPr>
        <p:spPr>
          <a:xfrm flipH="1">
            <a:off x="4474163" y="1963069"/>
            <a:ext cx="509317" cy="4125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53899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FE45-37E3-D44D-953C-5531E0FA9160}"/>
              </a:ext>
            </a:extLst>
          </p:cNvPr>
          <p:cNvSpPr>
            <a:spLocks noGrp="1"/>
          </p:cNvSpPr>
          <p:nvPr>
            <p:ph type="title"/>
          </p:nvPr>
        </p:nvSpPr>
        <p:spPr/>
        <p:txBody>
          <a:bodyPr>
            <a:normAutofit/>
          </a:bodyPr>
          <a:lstStyle/>
          <a:p>
            <a:r>
              <a:rPr lang="en-US" dirty="0"/>
              <a:t>Fisher/Anderson’s Iris Data Set </a:t>
            </a:r>
          </a:p>
        </p:txBody>
      </p:sp>
      <p:pic>
        <p:nvPicPr>
          <p:cNvPr id="4" name="Picture 3">
            <a:extLst>
              <a:ext uri="{FF2B5EF4-FFF2-40B4-BE49-F238E27FC236}">
                <a16:creationId xmlns:a16="http://schemas.microsoft.com/office/drawing/2014/main" id="{D921D514-50CE-604E-BDEB-5C5F1C8E2AA7}"/>
              </a:ext>
            </a:extLst>
          </p:cNvPr>
          <p:cNvPicPr>
            <a:picLocks noChangeAspect="1"/>
          </p:cNvPicPr>
          <p:nvPr/>
        </p:nvPicPr>
        <p:blipFill rotWithShape="1">
          <a:blip r:embed="rId2"/>
          <a:srcRect t="20791"/>
          <a:stretch/>
        </p:blipFill>
        <p:spPr>
          <a:xfrm>
            <a:off x="902943" y="1639849"/>
            <a:ext cx="1269932" cy="1341945"/>
          </a:xfrm>
          <a:prstGeom prst="rect">
            <a:avLst/>
          </a:prstGeom>
        </p:spPr>
      </p:pic>
      <p:pic>
        <p:nvPicPr>
          <p:cNvPr id="5" name="Picture 4">
            <a:extLst>
              <a:ext uri="{FF2B5EF4-FFF2-40B4-BE49-F238E27FC236}">
                <a16:creationId xmlns:a16="http://schemas.microsoft.com/office/drawing/2014/main" id="{5591CC38-9951-A949-B193-8415133771C7}"/>
              </a:ext>
            </a:extLst>
          </p:cNvPr>
          <p:cNvPicPr>
            <a:picLocks noChangeAspect="1"/>
          </p:cNvPicPr>
          <p:nvPr/>
        </p:nvPicPr>
        <p:blipFill>
          <a:blip r:embed="rId3"/>
          <a:stretch>
            <a:fillRect/>
          </a:stretch>
        </p:blipFill>
        <p:spPr>
          <a:xfrm>
            <a:off x="3063224" y="1636247"/>
            <a:ext cx="1795905" cy="1346929"/>
          </a:xfrm>
          <a:prstGeom prst="rect">
            <a:avLst/>
          </a:prstGeom>
        </p:spPr>
      </p:pic>
      <p:pic>
        <p:nvPicPr>
          <p:cNvPr id="6" name="Picture 5">
            <a:extLst>
              <a:ext uri="{FF2B5EF4-FFF2-40B4-BE49-F238E27FC236}">
                <a16:creationId xmlns:a16="http://schemas.microsoft.com/office/drawing/2014/main" id="{D2844BAC-6F9E-9C44-9F8E-423C07A84357}"/>
              </a:ext>
            </a:extLst>
          </p:cNvPr>
          <p:cNvPicPr>
            <a:picLocks noChangeAspect="1"/>
          </p:cNvPicPr>
          <p:nvPr/>
        </p:nvPicPr>
        <p:blipFill>
          <a:blip r:embed="rId4"/>
          <a:stretch>
            <a:fillRect/>
          </a:stretch>
        </p:blipFill>
        <p:spPr>
          <a:xfrm>
            <a:off x="5749478" y="1636247"/>
            <a:ext cx="1662147" cy="1345547"/>
          </a:xfrm>
          <a:prstGeom prst="rect">
            <a:avLst/>
          </a:prstGeom>
        </p:spPr>
      </p:pic>
      <p:sp>
        <p:nvSpPr>
          <p:cNvPr id="7" name="TextBox 6">
            <a:extLst>
              <a:ext uri="{FF2B5EF4-FFF2-40B4-BE49-F238E27FC236}">
                <a16:creationId xmlns:a16="http://schemas.microsoft.com/office/drawing/2014/main" id="{7630828A-A4D8-E34A-9431-AD691EA630BD}"/>
              </a:ext>
            </a:extLst>
          </p:cNvPr>
          <p:cNvSpPr txBox="1"/>
          <p:nvPr/>
        </p:nvSpPr>
        <p:spPr>
          <a:xfrm>
            <a:off x="1031366" y="2981794"/>
            <a:ext cx="6380258" cy="300082"/>
          </a:xfrm>
          <a:prstGeom prst="rect">
            <a:avLst/>
          </a:prstGeom>
          <a:noFill/>
        </p:spPr>
        <p:txBody>
          <a:bodyPr wrap="square" rtlCol="0">
            <a:spAutoFit/>
          </a:bodyPr>
          <a:lstStyle/>
          <a:p>
            <a:r>
              <a:rPr lang="en-US" sz="1350" i="1" dirty="0"/>
              <a:t>Iris </a:t>
            </a:r>
            <a:r>
              <a:rPr lang="en-US" sz="1350" i="1" dirty="0" err="1"/>
              <a:t>setosa</a:t>
            </a:r>
            <a:r>
              <a:rPr lang="en-US" sz="1350" i="1" dirty="0"/>
              <a:t>                                Iris versicolor                                   Iris virginica</a:t>
            </a:r>
          </a:p>
        </p:txBody>
      </p:sp>
      <p:sp>
        <p:nvSpPr>
          <p:cNvPr id="8" name="TextBox 7">
            <a:extLst>
              <a:ext uri="{FF2B5EF4-FFF2-40B4-BE49-F238E27FC236}">
                <a16:creationId xmlns:a16="http://schemas.microsoft.com/office/drawing/2014/main" id="{54695C40-2107-A240-AC72-0C1A747FFE20}"/>
              </a:ext>
            </a:extLst>
          </p:cNvPr>
          <p:cNvSpPr txBox="1"/>
          <p:nvPr/>
        </p:nvSpPr>
        <p:spPr>
          <a:xfrm>
            <a:off x="652195" y="1235767"/>
            <a:ext cx="7696531" cy="507831"/>
          </a:xfrm>
          <a:prstGeom prst="rect">
            <a:avLst/>
          </a:prstGeom>
          <a:noFill/>
        </p:spPr>
        <p:txBody>
          <a:bodyPr wrap="none" rtlCol="0">
            <a:spAutoFit/>
          </a:bodyPr>
          <a:lstStyle/>
          <a:p>
            <a:r>
              <a:rPr lang="en-US" sz="1350" dirty="0"/>
              <a:t>We’ll get started using a small data set of collected </a:t>
            </a:r>
            <a:r>
              <a:rPr lang="en-US" sz="1350" i="1" dirty="0"/>
              <a:t>Iris</a:t>
            </a:r>
            <a:r>
              <a:rPr lang="en-US" sz="1350" dirty="0"/>
              <a:t> data from Fisher’s famous 1936 LDA paper</a:t>
            </a:r>
          </a:p>
          <a:p>
            <a:r>
              <a:rPr lang="en-US" sz="1350" dirty="0"/>
              <a:t> </a:t>
            </a:r>
          </a:p>
        </p:txBody>
      </p:sp>
      <p:sp>
        <p:nvSpPr>
          <p:cNvPr id="9" name="TextBox 8">
            <a:extLst>
              <a:ext uri="{FF2B5EF4-FFF2-40B4-BE49-F238E27FC236}">
                <a16:creationId xmlns:a16="http://schemas.microsoft.com/office/drawing/2014/main" id="{64361059-8864-6146-945D-705418A0857B}"/>
              </a:ext>
            </a:extLst>
          </p:cNvPr>
          <p:cNvSpPr txBox="1"/>
          <p:nvPr/>
        </p:nvSpPr>
        <p:spPr>
          <a:xfrm>
            <a:off x="488515" y="3457184"/>
            <a:ext cx="7619394" cy="923330"/>
          </a:xfrm>
          <a:prstGeom prst="rect">
            <a:avLst/>
          </a:prstGeom>
          <a:noFill/>
        </p:spPr>
        <p:txBody>
          <a:bodyPr wrap="none" rtlCol="0">
            <a:spAutoFit/>
          </a:bodyPr>
          <a:lstStyle/>
          <a:p>
            <a:r>
              <a:rPr lang="en-US" sz="1350" dirty="0"/>
              <a:t>Data set contains:</a:t>
            </a:r>
          </a:p>
          <a:p>
            <a:r>
              <a:rPr lang="en-US" sz="1350" dirty="0"/>
              <a:t>	-50 samples each for three different </a:t>
            </a:r>
            <a:r>
              <a:rPr lang="en-US" sz="1350" i="1" dirty="0"/>
              <a:t>Iris </a:t>
            </a:r>
            <a:r>
              <a:rPr lang="en-US" sz="1350" dirty="0"/>
              <a:t>spp. (rows)</a:t>
            </a:r>
          </a:p>
          <a:p>
            <a:r>
              <a:rPr lang="en-US" sz="1350" dirty="0"/>
              <a:t>	-Four measurements/features (cols) per flower- width and length of sepals and petals</a:t>
            </a:r>
          </a:p>
          <a:p>
            <a:r>
              <a:rPr lang="en-US" sz="1350" dirty="0"/>
              <a:t>	-Class is the final column</a:t>
            </a:r>
          </a:p>
        </p:txBody>
      </p:sp>
      <p:sp>
        <p:nvSpPr>
          <p:cNvPr id="10" name="TextBox 9">
            <a:extLst>
              <a:ext uri="{FF2B5EF4-FFF2-40B4-BE49-F238E27FC236}">
                <a16:creationId xmlns:a16="http://schemas.microsoft.com/office/drawing/2014/main" id="{9E0427E4-49D6-644F-B279-618134DAE6D0}"/>
              </a:ext>
            </a:extLst>
          </p:cNvPr>
          <p:cNvSpPr txBox="1"/>
          <p:nvPr/>
        </p:nvSpPr>
        <p:spPr>
          <a:xfrm>
            <a:off x="5562438" y="4822337"/>
            <a:ext cx="1992853" cy="300082"/>
          </a:xfrm>
          <a:prstGeom prst="rect">
            <a:avLst/>
          </a:prstGeom>
          <a:noFill/>
        </p:spPr>
        <p:txBody>
          <a:bodyPr wrap="none" rtlCol="0">
            <a:spAutoFit/>
          </a:bodyPr>
          <a:lstStyle/>
          <a:p>
            <a:r>
              <a:rPr lang="en-US" sz="1350" dirty="0"/>
              <a:t>Images from Wikimedia</a:t>
            </a:r>
          </a:p>
        </p:txBody>
      </p:sp>
    </p:spTree>
    <p:extLst>
      <p:ext uri="{BB962C8B-B14F-4D97-AF65-F5344CB8AC3E}">
        <p14:creationId xmlns:p14="http://schemas.microsoft.com/office/powerpoint/2010/main" val="2961288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675B7-152E-7A4A-A0C6-9401FDB828B1}"/>
              </a:ext>
            </a:extLst>
          </p:cNvPr>
          <p:cNvSpPr>
            <a:spLocks noGrp="1"/>
          </p:cNvSpPr>
          <p:nvPr>
            <p:ph type="title"/>
          </p:nvPr>
        </p:nvSpPr>
        <p:spPr/>
        <p:txBody>
          <a:bodyPr/>
          <a:lstStyle/>
          <a:p>
            <a:r>
              <a:rPr lang="en-US" dirty="0"/>
              <a:t>WEKA Explorer Mode - Properties</a:t>
            </a:r>
          </a:p>
        </p:txBody>
      </p:sp>
      <p:sp>
        <p:nvSpPr>
          <p:cNvPr id="4" name="Slide Number Placeholder 3">
            <a:extLst>
              <a:ext uri="{FF2B5EF4-FFF2-40B4-BE49-F238E27FC236}">
                <a16:creationId xmlns:a16="http://schemas.microsoft.com/office/drawing/2014/main" id="{E982FE7A-2E72-574A-B691-77AA3A1F6BC1}"/>
              </a:ext>
            </a:extLst>
          </p:cNvPr>
          <p:cNvSpPr>
            <a:spLocks noGrp="1"/>
          </p:cNvSpPr>
          <p:nvPr>
            <p:ph type="sldNum" sz="quarter" idx="12"/>
          </p:nvPr>
        </p:nvSpPr>
        <p:spPr/>
        <p:txBody>
          <a:bodyPr/>
          <a:lstStyle/>
          <a:p>
            <a:fld id="{0235576B-7F3C-4840-ADD7-A9DF1158E3A5}" type="slidenum">
              <a:rPr lang="en-US" smtClean="0"/>
              <a:pPr/>
              <a:t>28</a:t>
            </a:fld>
            <a:endParaRPr lang="en-US"/>
          </a:p>
        </p:txBody>
      </p:sp>
      <p:pic>
        <p:nvPicPr>
          <p:cNvPr id="8" name="Picture 7">
            <a:extLst>
              <a:ext uri="{FF2B5EF4-FFF2-40B4-BE49-F238E27FC236}">
                <a16:creationId xmlns:a16="http://schemas.microsoft.com/office/drawing/2014/main" id="{4C9EDCA8-31B2-AA42-A5E9-78BA0F7AB4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1258314"/>
            <a:ext cx="4553011" cy="27729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extBox 2">
            <a:extLst>
              <a:ext uri="{FF2B5EF4-FFF2-40B4-BE49-F238E27FC236}">
                <a16:creationId xmlns:a16="http://schemas.microsoft.com/office/drawing/2014/main" id="{4CFD20AF-5156-3349-80E6-205916FAAE25}"/>
              </a:ext>
            </a:extLst>
          </p:cNvPr>
          <p:cNvSpPr txBox="1"/>
          <p:nvPr/>
        </p:nvSpPr>
        <p:spPr>
          <a:xfrm>
            <a:off x="5004618" y="1258314"/>
            <a:ext cx="3313473" cy="2308324"/>
          </a:xfrm>
          <a:prstGeom prst="rect">
            <a:avLst/>
          </a:prstGeom>
          <a:noFill/>
        </p:spPr>
        <p:txBody>
          <a:bodyPr wrap="square" rtlCol="0">
            <a:spAutoFit/>
          </a:bodyPr>
          <a:lstStyle/>
          <a:p>
            <a:r>
              <a:rPr lang="en-US" dirty="0"/>
              <a:t>Both Attributes (X) and Classes (Y) can be of the following Types:</a:t>
            </a:r>
          </a:p>
          <a:p>
            <a:pPr marL="285750" indent="-285750">
              <a:buFont typeface="Arial" panose="020B0604020202020204" pitchFamily="34" charset="0"/>
              <a:buChar char="•"/>
            </a:pPr>
            <a:r>
              <a:rPr lang="en-US" b="1" dirty="0"/>
              <a:t>Numerical</a:t>
            </a:r>
            <a:r>
              <a:rPr lang="en-US" dirty="0"/>
              <a:t> (numbers)</a:t>
            </a:r>
          </a:p>
          <a:p>
            <a:pPr marL="285750" indent="-285750">
              <a:buFont typeface="Arial" panose="020B0604020202020204" pitchFamily="34" charset="0"/>
              <a:buChar char="•"/>
            </a:pPr>
            <a:r>
              <a:rPr lang="en-US" b="1" dirty="0"/>
              <a:t>Nominal</a:t>
            </a:r>
            <a:r>
              <a:rPr lang="en-US" dirty="0"/>
              <a:t> (1+ categories)</a:t>
            </a:r>
          </a:p>
          <a:p>
            <a:pPr marL="285750" indent="-285750">
              <a:buFont typeface="Arial" panose="020B0604020202020204" pitchFamily="34" charset="0"/>
              <a:buChar char="•"/>
            </a:pPr>
            <a:r>
              <a:rPr lang="en-US" b="1" dirty="0"/>
              <a:t>Date</a:t>
            </a:r>
            <a:r>
              <a:rPr lang="en-US" dirty="0"/>
              <a:t> (considered Nominal)</a:t>
            </a:r>
          </a:p>
          <a:p>
            <a:pPr marL="285750" indent="-285750">
              <a:buFont typeface="Arial" panose="020B0604020202020204" pitchFamily="34" charset="0"/>
              <a:buChar char="•"/>
            </a:pPr>
            <a:r>
              <a:rPr lang="en-US" b="1" dirty="0"/>
              <a:t>Binary</a:t>
            </a:r>
            <a:r>
              <a:rPr lang="en-US" dirty="0"/>
              <a:t> (2 categories </a:t>
            </a:r>
            <a:r>
              <a:rPr lang="en-US" i="1" dirty="0"/>
              <a:t>only</a:t>
            </a:r>
            <a:r>
              <a:rPr lang="en-US" dirty="0"/>
              <a:t>)</a:t>
            </a:r>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DFC7EDFF-2433-EB40-90F4-D1A27265815C}"/>
              </a:ext>
            </a:extLst>
          </p:cNvPr>
          <p:cNvSpPr txBox="1"/>
          <p:nvPr/>
        </p:nvSpPr>
        <p:spPr>
          <a:xfrm>
            <a:off x="2861187" y="4572000"/>
            <a:ext cx="3775393" cy="369332"/>
          </a:xfrm>
          <a:prstGeom prst="rect">
            <a:avLst/>
          </a:prstGeom>
          <a:noFill/>
        </p:spPr>
        <p:txBody>
          <a:bodyPr wrap="none" rtlCol="0">
            <a:spAutoFit/>
          </a:bodyPr>
          <a:lstStyle/>
          <a:p>
            <a:r>
              <a:rPr lang="en-US" b="1" i="1" dirty="0">
                <a:solidFill>
                  <a:srgbClr val="FF0000"/>
                </a:solidFill>
              </a:rPr>
              <a:t>Lets all open up the Iris data set!</a:t>
            </a:r>
          </a:p>
        </p:txBody>
      </p:sp>
    </p:spTree>
    <p:extLst>
      <p:ext uri="{BB962C8B-B14F-4D97-AF65-F5344CB8AC3E}">
        <p14:creationId xmlns:p14="http://schemas.microsoft.com/office/powerpoint/2010/main" val="3978430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B25D20-E724-4B49-9961-6B13914EB868}"/>
              </a:ext>
            </a:extLst>
          </p:cNvPr>
          <p:cNvSpPr>
            <a:spLocks noGrp="1"/>
          </p:cNvSpPr>
          <p:nvPr>
            <p:ph type="sldNum" sz="quarter" idx="12"/>
          </p:nvPr>
        </p:nvSpPr>
        <p:spPr/>
        <p:txBody>
          <a:bodyPr/>
          <a:lstStyle/>
          <a:p>
            <a:fld id="{0235576B-7F3C-4840-ADD7-A9DF1158E3A5}" type="slidenum">
              <a:rPr lang="en-US" smtClean="0"/>
              <a:pPr/>
              <a:t>29</a:t>
            </a:fld>
            <a:endParaRPr lang="en-US"/>
          </a:p>
        </p:txBody>
      </p:sp>
      <p:sp>
        <p:nvSpPr>
          <p:cNvPr id="5" name="TextBox 4">
            <a:extLst>
              <a:ext uri="{FF2B5EF4-FFF2-40B4-BE49-F238E27FC236}">
                <a16:creationId xmlns:a16="http://schemas.microsoft.com/office/drawing/2014/main" id="{97AB2759-3A15-3946-8490-9FA991411889}"/>
              </a:ext>
            </a:extLst>
          </p:cNvPr>
          <p:cNvSpPr txBox="1"/>
          <p:nvPr/>
        </p:nvSpPr>
        <p:spPr>
          <a:xfrm>
            <a:off x="3138560" y="2082369"/>
            <a:ext cx="2552943" cy="369332"/>
          </a:xfrm>
          <a:prstGeom prst="rect">
            <a:avLst/>
          </a:prstGeom>
          <a:noFill/>
        </p:spPr>
        <p:txBody>
          <a:bodyPr wrap="none" rtlCol="0">
            <a:spAutoFit/>
          </a:bodyPr>
          <a:lstStyle/>
          <a:p>
            <a:r>
              <a:rPr lang="en-US" dirty="0"/>
              <a:t>Let’s make a prediction</a:t>
            </a:r>
          </a:p>
        </p:txBody>
      </p:sp>
    </p:spTree>
    <p:extLst>
      <p:ext uri="{BB962C8B-B14F-4D97-AF65-F5344CB8AC3E}">
        <p14:creationId xmlns:p14="http://schemas.microsoft.com/office/powerpoint/2010/main" val="4241617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60B91-DB49-FF48-97C6-DE079B50F8A8}"/>
              </a:ext>
            </a:extLst>
          </p:cNvPr>
          <p:cNvSpPr>
            <a:spLocks noGrp="1"/>
          </p:cNvSpPr>
          <p:nvPr>
            <p:ph type="title"/>
          </p:nvPr>
        </p:nvSpPr>
        <p:spPr>
          <a:xfrm>
            <a:off x="617764" y="65313"/>
            <a:ext cx="7886700" cy="673214"/>
          </a:xfrm>
        </p:spPr>
        <p:txBody>
          <a:bodyPr/>
          <a:lstStyle/>
          <a:p>
            <a:r>
              <a:rPr lang="en-US" dirty="0"/>
              <a:t>Today we will be using </a:t>
            </a:r>
            <a:r>
              <a:rPr lang="en-US" i="1" dirty="0"/>
              <a:t>this </a:t>
            </a:r>
            <a:r>
              <a:rPr lang="en-US" dirty="0"/>
              <a:t>WEKA… </a:t>
            </a:r>
          </a:p>
        </p:txBody>
      </p:sp>
      <p:pic>
        <p:nvPicPr>
          <p:cNvPr id="4" name="Picture 3">
            <a:extLst>
              <a:ext uri="{FF2B5EF4-FFF2-40B4-BE49-F238E27FC236}">
                <a16:creationId xmlns:a16="http://schemas.microsoft.com/office/drawing/2014/main" id="{D9DD031F-3003-514A-8EAA-5C0346F0B397}"/>
              </a:ext>
            </a:extLst>
          </p:cNvPr>
          <p:cNvPicPr>
            <a:picLocks noChangeAspect="1"/>
          </p:cNvPicPr>
          <p:nvPr/>
        </p:nvPicPr>
        <p:blipFill rotWithShape="1">
          <a:blip r:embed="rId2"/>
          <a:srcRect l="1223"/>
          <a:stretch/>
        </p:blipFill>
        <p:spPr>
          <a:xfrm>
            <a:off x="320915" y="1053503"/>
            <a:ext cx="4367627" cy="3100494"/>
          </a:xfrm>
          <a:prstGeom prst="rect">
            <a:avLst/>
          </a:prstGeom>
        </p:spPr>
      </p:pic>
      <p:sp>
        <p:nvSpPr>
          <p:cNvPr id="5" name="TextBox 4">
            <a:extLst>
              <a:ext uri="{FF2B5EF4-FFF2-40B4-BE49-F238E27FC236}">
                <a16:creationId xmlns:a16="http://schemas.microsoft.com/office/drawing/2014/main" id="{31892E98-1DAA-D545-93C9-728B2486899E}"/>
              </a:ext>
            </a:extLst>
          </p:cNvPr>
          <p:cNvSpPr txBox="1"/>
          <p:nvPr/>
        </p:nvSpPr>
        <p:spPr>
          <a:xfrm>
            <a:off x="4856471" y="1129854"/>
            <a:ext cx="3647993" cy="3554819"/>
          </a:xfrm>
          <a:prstGeom prst="rect">
            <a:avLst/>
          </a:prstGeom>
          <a:noFill/>
        </p:spPr>
        <p:txBody>
          <a:bodyPr wrap="square" rtlCol="0">
            <a:spAutoFit/>
          </a:bodyPr>
          <a:lstStyle/>
          <a:p>
            <a:pPr marL="214313" indent="-214313">
              <a:buFont typeface="Arial" panose="020B0604020202020204" pitchFamily="34" charset="0"/>
              <a:buChar char="•"/>
            </a:pPr>
            <a:r>
              <a:rPr lang="en-US" sz="1500" dirty="0"/>
              <a:t>Free and open source software</a:t>
            </a:r>
          </a:p>
          <a:p>
            <a:endParaRPr lang="en-US" sz="1500" dirty="0"/>
          </a:p>
          <a:p>
            <a:pPr marL="214313" indent="-214313">
              <a:buFont typeface="Arial" panose="020B0604020202020204" pitchFamily="34" charset="0"/>
              <a:buChar char="•"/>
            </a:pPr>
            <a:r>
              <a:rPr lang="en-US" sz="1500" dirty="0"/>
              <a:t>Java-based: works on Windows, Mac, and Linux </a:t>
            </a:r>
          </a:p>
          <a:p>
            <a:endParaRPr lang="en-US" sz="1500" dirty="0"/>
          </a:p>
          <a:p>
            <a:pPr marL="214313" indent="-214313">
              <a:buFont typeface="Arial" panose="020B0604020202020204" pitchFamily="34" charset="0"/>
              <a:buChar char="•"/>
            </a:pPr>
            <a:r>
              <a:rPr lang="en-US" sz="1500" dirty="0"/>
              <a:t>Has many statistical and machine learning methods to cluster data and make predictions</a:t>
            </a:r>
          </a:p>
          <a:p>
            <a:endParaRPr lang="en-US" sz="1500" dirty="0"/>
          </a:p>
          <a:p>
            <a:pPr marL="214313" indent="-214313">
              <a:buFont typeface="Arial" panose="020B0604020202020204" pitchFamily="34" charset="0"/>
              <a:buChar char="•"/>
            </a:pPr>
            <a:r>
              <a:rPr lang="en-US" sz="1500" dirty="0"/>
              <a:t>Has an easy-to-use interface for data exploration and experimentation</a:t>
            </a:r>
          </a:p>
          <a:p>
            <a:endParaRPr lang="en-US" sz="1500" dirty="0"/>
          </a:p>
          <a:p>
            <a:pPr marL="214313" indent="-214313">
              <a:buFont typeface="Arial" panose="020B0604020202020204" pitchFamily="34" charset="0"/>
              <a:buChar char="•"/>
            </a:pPr>
            <a:r>
              <a:rPr lang="en-US" sz="1500" dirty="0"/>
              <a:t>For advanced users: supports command-line interface and Weka libraries can work with any Java code</a:t>
            </a:r>
          </a:p>
        </p:txBody>
      </p:sp>
    </p:spTree>
    <p:extLst>
      <p:ext uri="{BB962C8B-B14F-4D97-AF65-F5344CB8AC3E}">
        <p14:creationId xmlns:p14="http://schemas.microsoft.com/office/powerpoint/2010/main" val="395457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rmAutofit fontScale="90000"/>
          </a:bodyPr>
          <a:lstStyle/>
          <a:p>
            <a:r>
              <a:rPr lang="en-US" dirty="0"/>
              <a:t>Recall </a:t>
            </a:r>
            <a:r>
              <a:rPr lang="en-US" i="1" dirty="0"/>
              <a:t>Regression</a:t>
            </a:r>
            <a:r>
              <a:rPr lang="en-US" dirty="0"/>
              <a:t> – Fitting a line to data</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30</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33773" y="1194042"/>
            <a:ext cx="4421171" cy="2867577"/>
          </a:xfrm>
          <a:prstGeom prst="line">
            <a:avLst/>
          </a:prstGeom>
          <a:ln w="349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98699" y="1194042"/>
            <a:ext cx="569387" cy="3693319"/>
          </a:xfrm>
          <a:prstGeom prst="rect">
            <a:avLst/>
          </a:prstGeom>
          <a:noFill/>
        </p:spPr>
        <p:txBody>
          <a:bodyPr wrap="none" rtlCol="0">
            <a:spAutoFit/>
          </a:bodyPr>
          <a:lstStyle/>
          <a:p>
            <a:pPr algn="r"/>
            <a:r>
              <a:rPr lang="en-US" dirty="0"/>
              <a:t>120</a:t>
            </a:r>
          </a:p>
          <a:p>
            <a:pPr algn="r"/>
            <a:r>
              <a:rPr lang="en-US" dirty="0"/>
              <a:t>110</a:t>
            </a:r>
          </a:p>
          <a:p>
            <a:pPr algn="r"/>
            <a:r>
              <a:rPr lang="en-US" dirty="0"/>
              <a:t>100</a:t>
            </a:r>
          </a:p>
          <a:p>
            <a:pPr algn="r"/>
            <a:r>
              <a:rPr lang="en-US" dirty="0"/>
              <a:t>90</a:t>
            </a:r>
          </a:p>
          <a:p>
            <a:pPr algn="r"/>
            <a:r>
              <a:rPr lang="en-US" dirty="0"/>
              <a:t>80</a:t>
            </a:r>
          </a:p>
          <a:p>
            <a:pPr algn="r"/>
            <a:r>
              <a:rPr lang="en-US" dirty="0"/>
              <a:t>70</a:t>
            </a:r>
          </a:p>
          <a:p>
            <a:pPr algn="r"/>
            <a:r>
              <a:rPr lang="en-US" dirty="0"/>
              <a:t>60</a:t>
            </a:r>
          </a:p>
          <a:p>
            <a:pPr algn="r"/>
            <a:r>
              <a:rPr lang="en-US" dirty="0"/>
              <a:t>50</a:t>
            </a:r>
          </a:p>
          <a:p>
            <a:pPr algn="r"/>
            <a:r>
              <a:rPr lang="en-US" dirty="0"/>
              <a:t>40</a:t>
            </a:r>
          </a:p>
          <a:p>
            <a:pPr algn="r"/>
            <a:r>
              <a:rPr lang="en-US" dirty="0"/>
              <a:t>30</a:t>
            </a:r>
          </a:p>
          <a:p>
            <a:pPr algn="r"/>
            <a:r>
              <a:rPr lang="en-US" dirty="0"/>
              <a:t>20</a:t>
            </a:r>
          </a:p>
          <a:p>
            <a:pPr algn="r"/>
            <a:r>
              <a:rPr lang="en-US" dirty="0"/>
              <a:t>10</a:t>
            </a:r>
          </a:p>
          <a:p>
            <a:pPr algn="r"/>
            <a:r>
              <a:rPr lang="en-US" dirty="0"/>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cxnSp>
        <p:nvCxnSpPr>
          <p:cNvPr id="45" name="Straight Connector 44">
            <a:extLst>
              <a:ext uri="{FF2B5EF4-FFF2-40B4-BE49-F238E27FC236}">
                <a16:creationId xmlns:a16="http://schemas.microsoft.com/office/drawing/2014/main" id="{0318D36C-ECCC-A743-941A-8238DA32A1B9}"/>
              </a:ext>
            </a:extLst>
          </p:cNvPr>
          <p:cNvCxnSpPr>
            <a:cxnSpLocks/>
          </p:cNvCxnSpPr>
          <p:nvPr/>
        </p:nvCxnSpPr>
        <p:spPr>
          <a:xfrm flipH="1">
            <a:off x="2568087" y="1519789"/>
            <a:ext cx="4884765" cy="2151042"/>
          </a:xfrm>
          <a:prstGeom prst="line">
            <a:avLst/>
          </a:prstGeom>
          <a:ln w="349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Connector 45">
            <a:extLst>
              <a:ext uri="{FF2B5EF4-FFF2-40B4-BE49-F238E27FC236}">
                <a16:creationId xmlns:a16="http://schemas.microsoft.com/office/drawing/2014/main" id="{E39675BA-D766-8B4A-97EC-2F4FE7B4ADB6}"/>
              </a:ext>
            </a:extLst>
          </p:cNvPr>
          <p:cNvCxnSpPr>
            <a:cxnSpLocks/>
          </p:cNvCxnSpPr>
          <p:nvPr/>
        </p:nvCxnSpPr>
        <p:spPr>
          <a:xfrm flipH="1">
            <a:off x="2964734" y="939229"/>
            <a:ext cx="3812030" cy="3390310"/>
          </a:xfrm>
          <a:prstGeom prst="line">
            <a:avLst/>
          </a:prstGeom>
          <a:ln w="34925" cap="flat" cmpd="sng" algn="ctr">
            <a:solidFill>
              <a:schemeClr val="tx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5252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rmAutofit fontScale="90000"/>
          </a:bodyPr>
          <a:lstStyle/>
          <a:p>
            <a:r>
              <a:rPr lang="en-US" dirty="0"/>
              <a:t>Recall </a:t>
            </a:r>
            <a:r>
              <a:rPr lang="en-US" i="1" dirty="0"/>
              <a:t>Regression</a:t>
            </a:r>
            <a:r>
              <a:rPr lang="en-US" dirty="0"/>
              <a:t> – Fitting a line to data</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31</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33773" y="1194042"/>
            <a:ext cx="4421171" cy="2867577"/>
          </a:xfrm>
          <a:prstGeom prst="line">
            <a:avLst/>
          </a:prstGeom>
          <a:ln w="349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98699" y="1194042"/>
            <a:ext cx="569387" cy="3693319"/>
          </a:xfrm>
          <a:prstGeom prst="rect">
            <a:avLst/>
          </a:prstGeom>
          <a:noFill/>
        </p:spPr>
        <p:txBody>
          <a:bodyPr wrap="none" rtlCol="0">
            <a:spAutoFit/>
          </a:bodyPr>
          <a:lstStyle/>
          <a:p>
            <a:pPr algn="r"/>
            <a:r>
              <a:rPr lang="en-US" dirty="0"/>
              <a:t>120</a:t>
            </a:r>
          </a:p>
          <a:p>
            <a:pPr algn="r"/>
            <a:r>
              <a:rPr lang="en-US" dirty="0"/>
              <a:t>110</a:t>
            </a:r>
          </a:p>
          <a:p>
            <a:pPr algn="r"/>
            <a:r>
              <a:rPr lang="en-US" dirty="0"/>
              <a:t>100</a:t>
            </a:r>
          </a:p>
          <a:p>
            <a:pPr algn="r"/>
            <a:r>
              <a:rPr lang="en-US" dirty="0"/>
              <a:t>90</a:t>
            </a:r>
          </a:p>
          <a:p>
            <a:pPr algn="r"/>
            <a:r>
              <a:rPr lang="en-US" dirty="0"/>
              <a:t>80</a:t>
            </a:r>
          </a:p>
          <a:p>
            <a:pPr algn="r"/>
            <a:r>
              <a:rPr lang="en-US" dirty="0"/>
              <a:t>70</a:t>
            </a:r>
          </a:p>
          <a:p>
            <a:pPr algn="r"/>
            <a:r>
              <a:rPr lang="en-US" dirty="0"/>
              <a:t>60</a:t>
            </a:r>
          </a:p>
          <a:p>
            <a:pPr algn="r"/>
            <a:r>
              <a:rPr lang="en-US" dirty="0"/>
              <a:t>50</a:t>
            </a:r>
          </a:p>
          <a:p>
            <a:pPr algn="r"/>
            <a:r>
              <a:rPr lang="en-US" dirty="0"/>
              <a:t>40</a:t>
            </a:r>
          </a:p>
          <a:p>
            <a:pPr algn="r"/>
            <a:r>
              <a:rPr lang="en-US" dirty="0"/>
              <a:t>30</a:t>
            </a:r>
          </a:p>
          <a:p>
            <a:pPr algn="r"/>
            <a:r>
              <a:rPr lang="en-US" dirty="0"/>
              <a:t>20</a:t>
            </a:r>
          </a:p>
          <a:p>
            <a:pPr algn="r"/>
            <a:r>
              <a:rPr lang="en-US" dirty="0"/>
              <a:t>10</a:t>
            </a:r>
          </a:p>
          <a:p>
            <a:pPr algn="r"/>
            <a:r>
              <a:rPr lang="en-US" dirty="0"/>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cxnSp>
        <p:nvCxnSpPr>
          <p:cNvPr id="50" name="Straight Connector 49">
            <a:extLst>
              <a:ext uri="{FF2B5EF4-FFF2-40B4-BE49-F238E27FC236}">
                <a16:creationId xmlns:a16="http://schemas.microsoft.com/office/drawing/2014/main" id="{8AAC1ACA-607A-A441-AC37-B553F49A3BDC}"/>
              </a:ext>
            </a:extLst>
          </p:cNvPr>
          <p:cNvCxnSpPr>
            <a:cxnSpLocks/>
          </p:cNvCxnSpPr>
          <p:nvPr/>
        </p:nvCxnSpPr>
        <p:spPr>
          <a:xfrm>
            <a:off x="3299337" y="2871844"/>
            <a:ext cx="405433" cy="56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D2B8BF-76F2-5641-920F-3F6E218CCC97}"/>
              </a:ext>
            </a:extLst>
          </p:cNvPr>
          <p:cNvCxnSpPr>
            <a:cxnSpLocks/>
          </p:cNvCxnSpPr>
          <p:nvPr/>
        </p:nvCxnSpPr>
        <p:spPr>
          <a:xfrm>
            <a:off x="3474500" y="3567298"/>
            <a:ext cx="102870" cy="1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0B2C862-BEA4-F44B-A28D-490F8369E809}"/>
              </a:ext>
            </a:extLst>
          </p:cNvPr>
          <p:cNvCxnSpPr>
            <a:cxnSpLocks/>
          </p:cNvCxnSpPr>
          <p:nvPr/>
        </p:nvCxnSpPr>
        <p:spPr>
          <a:xfrm>
            <a:off x="3004975" y="3892296"/>
            <a:ext cx="210570" cy="343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372CFE8-55F3-0744-A861-992B9719BFEE}"/>
              </a:ext>
            </a:extLst>
          </p:cNvPr>
          <p:cNvCxnSpPr>
            <a:cxnSpLocks/>
            <a:stCxn id="17" idx="4"/>
          </p:cNvCxnSpPr>
          <p:nvPr/>
        </p:nvCxnSpPr>
        <p:spPr>
          <a:xfrm>
            <a:off x="3990608" y="3224910"/>
            <a:ext cx="398592" cy="563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22831E6-EECD-1848-AB50-95E6607CF473}"/>
              </a:ext>
            </a:extLst>
          </p:cNvPr>
          <p:cNvCxnSpPr>
            <a:cxnSpLocks/>
          </p:cNvCxnSpPr>
          <p:nvPr/>
        </p:nvCxnSpPr>
        <p:spPr>
          <a:xfrm>
            <a:off x="4413984" y="2977383"/>
            <a:ext cx="318790" cy="404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047B8B-0611-4B4D-8AD8-8379C69C99C3}"/>
              </a:ext>
            </a:extLst>
          </p:cNvPr>
          <p:cNvCxnSpPr>
            <a:cxnSpLocks/>
          </p:cNvCxnSpPr>
          <p:nvPr/>
        </p:nvCxnSpPr>
        <p:spPr>
          <a:xfrm>
            <a:off x="4408790" y="2763280"/>
            <a:ext cx="102261" cy="14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D8DB2F-79A7-3441-A83A-83B7DB7787F5}"/>
              </a:ext>
            </a:extLst>
          </p:cNvPr>
          <p:cNvCxnSpPr>
            <a:cxnSpLocks/>
          </p:cNvCxnSpPr>
          <p:nvPr/>
        </p:nvCxnSpPr>
        <p:spPr>
          <a:xfrm>
            <a:off x="3990607" y="3117418"/>
            <a:ext cx="62109" cy="80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09A7C1C-97E6-F046-90FF-F3B20B22B92E}"/>
              </a:ext>
            </a:extLst>
          </p:cNvPr>
          <p:cNvCxnSpPr>
            <a:cxnSpLocks/>
          </p:cNvCxnSpPr>
          <p:nvPr/>
        </p:nvCxnSpPr>
        <p:spPr>
          <a:xfrm>
            <a:off x="4091711" y="1783714"/>
            <a:ext cx="680690" cy="974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258BB5-26D8-694E-934F-F79858ACF2B1}"/>
              </a:ext>
            </a:extLst>
          </p:cNvPr>
          <p:cNvCxnSpPr>
            <a:cxnSpLocks/>
          </p:cNvCxnSpPr>
          <p:nvPr/>
        </p:nvCxnSpPr>
        <p:spPr>
          <a:xfrm>
            <a:off x="4898461" y="2661013"/>
            <a:ext cx="328625" cy="45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AB7BB-E948-5847-A462-36EE5CE19990}"/>
              </a:ext>
            </a:extLst>
          </p:cNvPr>
          <p:cNvCxnSpPr>
            <a:cxnSpLocks/>
          </p:cNvCxnSpPr>
          <p:nvPr/>
        </p:nvCxnSpPr>
        <p:spPr>
          <a:xfrm>
            <a:off x="4851804" y="2203271"/>
            <a:ext cx="223574" cy="345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CE5F85-4F61-2142-BE1A-1F1BC2542576}"/>
              </a:ext>
            </a:extLst>
          </p:cNvPr>
          <p:cNvCxnSpPr>
            <a:cxnSpLocks/>
          </p:cNvCxnSpPr>
          <p:nvPr/>
        </p:nvCxnSpPr>
        <p:spPr>
          <a:xfrm>
            <a:off x="5351894" y="2376072"/>
            <a:ext cx="158092" cy="223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FA13E06-862A-C044-AFE3-D15DA555FC1A}"/>
              </a:ext>
            </a:extLst>
          </p:cNvPr>
          <p:cNvCxnSpPr>
            <a:cxnSpLocks/>
          </p:cNvCxnSpPr>
          <p:nvPr/>
        </p:nvCxnSpPr>
        <p:spPr>
          <a:xfrm>
            <a:off x="5221544" y="1504277"/>
            <a:ext cx="473232" cy="64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0F77C7C-98E6-E043-98BF-C6929F3358E9}"/>
              </a:ext>
            </a:extLst>
          </p:cNvPr>
          <p:cNvCxnSpPr>
            <a:cxnSpLocks/>
          </p:cNvCxnSpPr>
          <p:nvPr/>
        </p:nvCxnSpPr>
        <p:spPr>
          <a:xfrm>
            <a:off x="5992242" y="1408110"/>
            <a:ext cx="268557" cy="373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975F30-AA29-7E4F-A46E-165466FF8868}"/>
              </a:ext>
            </a:extLst>
          </p:cNvPr>
          <p:cNvCxnSpPr>
            <a:cxnSpLocks/>
          </p:cNvCxnSpPr>
          <p:nvPr/>
        </p:nvCxnSpPr>
        <p:spPr>
          <a:xfrm flipH="1" flipV="1">
            <a:off x="5778543" y="2094102"/>
            <a:ext cx="202936" cy="325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B858DE8-9427-3445-A037-BCA6F2366EF8}"/>
              </a:ext>
            </a:extLst>
          </p:cNvPr>
          <p:cNvCxnSpPr>
            <a:cxnSpLocks/>
          </p:cNvCxnSpPr>
          <p:nvPr/>
        </p:nvCxnSpPr>
        <p:spPr>
          <a:xfrm>
            <a:off x="6577443" y="1312540"/>
            <a:ext cx="140646" cy="17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2F69D7B-52F5-2244-A5EE-2AED220E9765}"/>
              </a:ext>
            </a:extLst>
          </p:cNvPr>
          <p:cNvCxnSpPr>
            <a:cxnSpLocks/>
          </p:cNvCxnSpPr>
          <p:nvPr/>
        </p:nvCxnSpPr>
        <p:spPr>
          <a:xfrm>
            <a:off x="6363669" y="1702596"/>
            <a:ext cx="315371" cy="446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CD359D-A1B0-BA4A-8B4E-2DF07C7DFC66}"/>
              </a:ext>
            </a:extLst>
          </p:cNvPr>
          <p:cNvCxnSpPr>
            <a:cxnSpLocks/>
          </p:cNvCxnSpPr>
          <p:nvPr/>
        </p:nvCxnSpPr>
        <p:spPr>
          <a:xfrm flipH="1" flipV="1">
            <a:off x="6802812" y="1417764"/>
            <a:ext cx="166689" cy="242048"/>
          </a:xfrm>
          <a:prstGeom prst="line">
            <a:avLst/>
          </a:prstGeom>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710C4435-23FA-2B43-A53C-AD4A98912573}"/>
              </a:ext>
            </a:extLst>
          </p:cNvPr>
          <p:cNvSpPr txBox="1"/>
          <p:nvPr/>
        </p:nvSpPr>
        <p:spPr>
          <a:xfrm>
            <a:off x="128634" y="1130198"/>
            <a:ext cx="1842678" cy="3139321"/>
          </a:xfrm>
          <a:prstGeom prst="rect">
            <a:avLst/>
          </a:prstGeom>
          <a:noFill/>
        </p:spPr>
        <p:txBody>
          <a:bodyPr wrap="square" rtlCol="0">
            <a:spAutoFit/>
          </a:bodyPr>
          <a:lstStyle/>
          <a:p>
            <a:r>
              <a:rPr lang="en-US" dirty="0"/>
              <a:t>Select the “best” line that minimizes the distance of all points to the line.</a:t>
            </a:r>
          </a:p>
          <a:p>
            <a:endParaRPr lang="en-US" dirty="0"/>
          </a:p>
          <a:p>
            <a:r>
              <a:rPr lang="en-US" dirty="0"/>
              <a:t>Note “distance” can be measured in different ways</a:t>
            </a:r>
          </a:p>
        </p:txBody>
      </p:sp>
    </p:spTree>
    <p:extLst>
      <p:ext uri="{BB962C8B-B14F-4D97-AF65-F5344CB8AC3E}">
        <p14:creationId xmlns:p14="http://schemas.microsoft.com/office/powerpoint/2010/main" val="1951673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Autofit/>
          </a:bodyPr>
          <a:lstStyle/>
          <a:p>
            <a:r>
              <a:rPr lang="en-US" sz="2000" dirty="0"/>
              <a:t>Binary Logistic Regression (LR)</a:t>
            </a:r>
            <a:br>
              <a:rPr lang="en-US" sz="2000" dirty="0"/>
            </a:br>
            <a:r>
              <a:rPr lang="en-US" sz="2000" i="1" dirty="0"/>
              <a:t>Finding a cutoff line between two classes</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32</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33773" y="1194042"/>
            <a:ext cx="4421171" cy="2867577"/>
          </a:xfrm>
          <a:prstGeom prst="line">
            <a:avLst/>
          </a:prstGeom>
          <a:ln w="349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98699" y="1194042"/>
            <a:ext cx="569387" cy="3693319"/>
          </a:xfrm>
          <a:prstGeom prst="rect">
            <a:avLst/>
          </a:prstGeom>
          <a:noFill/>
        </p:spPr>
        <p:txBody>
          <a:bodyPr wrap="none" rtlCol="0">
            <a:spAutoFit/>
          </a:bodyPr>
          <a:lstStyle/>
          <a:p>
            <a:pPr algn="r"/>
            <a:r>
              <a:rPr lang="en-US" dirty="0"/>
              <a:t>120</a:t>
            </a:r>
          </a:p>
          <a:p>
            <a:pPr algn="r"/>
            <a:r>
              <a:rPr lang="en-US" dirty="0"/>
              <a:t>110</a:t>
            </a:r>
          </a:p>
          <a:p>
            <a:pPr algn="r"/>
            <a:r>
              <a:rPr lang="en-US" dirty="0"/>
              <a:t>100</a:t>
            </a:r>
          </a:p>
          <a:p>
            <a:pPr algn="r"/>
            <a:r>
              <a:rPr lang="en-US" dirty="0"/>
              <a:t>90</a:t>
            </a:r>
          </a:p>
          <a:p>
            <a:pPr algn="r"/>
            <a:r>
              <a:rPr lang="en-US" dirty="0"/>
              <a:t>80</a:t>
            </a:r>
          </a:p>
          <a:p>
            <a:pPr algn="r"/>
            <a:r>
              <a:rPr lang="en-US" dirty="0"/>
              <a:t>70</a:t>
            </a:r>
          </a:p>
          <a:p>
            <a:pPr algn="r"/>
            <a:r>
              <a:rPr lang="en-US" dirty="0"/>
              <a:t>60</a:t>
            </a:r>
          </a:p>
          <a:p>
            <a:pPr algn="r"/>
            <a:r>
              <a:rPr lang="en-US" dirty="0"/>
              <a:t>50</a:t>
            </a:r>
          </a:p>
          <a:p>
            <a:pPr algn="r"/>
            <a:r>
              <a:rPr lang="en-US" dirty="0"/>
              <a:t>40</a:t>
            </a:r>
          </a:p>
          <a:p>
            <a:pPr algn="r"/>
            <a:r>
              <a:rPr lang="en-US" dirty="0"/>
              <a:t>30</a:t>
            </a:r>
          </a:p>
          <a:p>
            <a:pPr algn="r"/>
            <a:r>
              <a:rPr lang="en-US" dirty="0"/>
              <a:t>20</a:t>
            </a:r>
          </a:p>
          <a:p>
            <a:pPr algn="r"/>
            <a:r>
              <a:rPr lang="en-US" dirty="0"/>
              <a:t>10</a:t>
            </a:r>
          </a:p>
          <a:p>
            <a:pPr algn="r"/>
            <a:r>
              <a:rPr lang="en-US" dirty="0"/>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cxnSp>
        <p:nvCxnSpPr>
          <p:cNvPr id="50" name="Straight Connector 49">
            <a:extLst>
              <a:ext uri="{FF2B5EF4-FFF2-40B4-BE49-F238E27FC236}">
                <a16:creationId xmlns:a16="http://schemas.microsoft.com/office/drawing/2014/main" id="{8AAC1ACA-607A-A441-AC37-B553F49A3BDC}"/>
              </a:ext>
            </a:extLst>
          </p:cNvPr>
          <p:cNvCxnSpPr>
            <a:cxnSpLocks/>
          </p:cNvCxnSpPr>
          <p:nvPr/>
        </p:nvCxnSpPr>
        <p:spPr>
          <a:xfrm>
            <a:off x="3299337" y="2871844"/>
            <a:ext cx="405433" cy="56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D2B8BF-76F2-5641-920F-3F6E218CCC97}"/>
              </a:ext>
            </a:extLst>
          </p:cNvPr>
          <p:cNvCxnSpPr>
            <a:cxnSpLocks/>
          </p:cNvCxnSpPr>
          <p:nvPr/>
        </p:nvCxnSpPr>
        <p:spPr>
          <a:xfrm>
            <a:off x="3474500" y="3567298"/>
            <a:ext cx="102870" cy="1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0B2C862-BEA4-F44B-A28D-490F8369E809}"/>
              </a:ext>
            </a:extLst>
          </p:cNvPr>
          <p:cNvCxnSpPr>
            <a:cxnSpLocks/>
          </p:cNvCxnSpPr>
          <p:nvPr/>
        </p:nvCxnSpPr>
        <p:spPr>
          <a:xfrm>
            <a:off x="3004975" y="3892296"/>
            <a:ext cx="210570" cy="343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372CFE8-55F3-0744-A861-992B9719BFEE}"/>
              </a:ext>
            </a:extLst>
          </p:cNvPr>
          <p:cNvCxnSpPr>
            <a:cxnSpLocks/>
            <a:stCxn id="17" idx="4"/>
          </p:cNvCxnSpPr>
          <p:nvPr/>
        </p:nvCxnSpPr>
        <p:spPr>
          <a:xfrm>
            <a:off x="3990608" y="3224910"/>
            <a:ext cx="398592" cy="563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22831E6-EECD-1848-AB50-95E6607CF473}"/>
              </a:ext>
            </a:extLst>
          </p:cNvPr>
          <p:cNvCxnSpPr>
            <a:cxnSpLocks/>
          </p:cNvCxnSpPr>
          <p:nvPr/>
        </p:nvCxnSpPr>
        <p:spPr>
          <a:xfrm>
            <a:off x="4413984" y="2977383"/>
            <a:ext cx="318790" cy="404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047B8B-0611-4B4D-8AD8-8379C69C99C3}"/>
              </a:ext>
            </a:extLst>
          </p:cNvPr>
          <p:cNvCxnSpPr>
            <a:cxnSpLocks/>
          </p:cNvCxnSpPr>
          <p:nvPr/>
        </p:nvCxnSpPr>
        <p:spPr>
          <a:xfrm>
            <a:off x="4408790" y="2763280"/>
            <a:ext cx="102261" cy="14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D8DB2F-79A7-3441-A83A-83B7DB7787F5}"/>
              </a:ext>
            </a:extLst>
          </p:cNvPr>
          <p:cNvCxnSpPr>
            <a:cxnSpLocks/>
          </p:cNvCxnSpPr>
          <p:nvPr/>
        </p:nvCxnSpPr>
        <p:spPr>
          <a:xfrm>
            <a:off x="3990607" y="3117418"/>
            <a:ext cx="62109" cy="80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09A7C1C-97E6-F046-90FF-F3B20B22B92E}"/>
              </a:ext>
            </a:extLst>
          </p:cNvPr>
          <p:cNvCxnSpPr>
            <a:cxnSpLocks/>
          </p:cNvCxnSpPr>
          <p:nvPr/>
        </p:nvCxnSpPr>
        <p:spPr>
          <a:xfrm>
            <a:off x="4091711" y="1783714"/>
            <a:ext cx="680690" cy="974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258BB5-26D8-694E-934F-F79858ACF2B1}"/>
              </a:ext>
            </a:extLst>
          </p:cNvPr>
          <p:cNvCxnSpPr>
            <a:cxnSpLocks/>
          </p:cNvCxnSpPr>
          <p:nvPr/>
        </p:nvCxnSpPr>
        <p:spPr>
          <a:xfrm>
            <a:off x="4898461" y="2661013"/>
            <a:ext cx="328625" cy="45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AB7BB-E948-5847-A462-36EE5CE19990}"/>
              </a:ext>
            </a:extLst>
          </p:cNvPr>
          <p:cNvCxnSpPr>
            <a:cxnSpLocks/>
          </p:cNvCxnSpPr>
          <p:nvPr/>
        </p:nvCxnSpPr>
        <p:spPr>
          <a:xfrm>
            <a:off x="4851804" y="2203271"/>
            <a:ext cx="223574" cy="345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CE5F85-4F61-2142-BE1A-1F1BC2542576}"/>
              </a:ext>
            </a:extLst>
          </p:cNvPr>
          <p:cNvCxnSpPr>
            <a:cxnSpLocks/>
          </p:cNvCxnSpPr>
          <p:nvPr/>
        </p:nvCxnSpPr>
        <p:spPr>
          <a:xfrm>
            <a:off x="5351894" y="2376072"/>
            <a:ext cx="158092" cy="223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FA13E06-862A-C044-AFE3-D15DA555FC1A}"/>
              </a:ext>
            </a:extLst>
          </p:cNvPr>
          <p:cNvCxnSpPr>
            <a:cxnSpLocks/>
          </p:cNvCxnSpPr>
          <p:nvPr/>
        </p:nvCxnSpPr>
        <p:spPr>
          <a:xfrm>
            <a:off x="5221544" y="1504277"/>
            <a:ext cx="473232" cy="64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0F77C7C-98E6-E043-98BF-C6929F3358E9}"/>
              </a:ext>
            </a:extLst>
          </p:cNvPr>
          <p:cNvCxnSpPr>
            <a:cxnSpLocks/>
          </p:cNvCxnSpPr>
          <p:nvPr/>
        </p:nvCxnSpPr>
        <p:spPr>
          <a:xfrm>
            <a:off x="5992242" y="1408110"/>
            <a:ext cx="268557" cy="373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975F30-AA29-7E4F-A46E-165466FF8868}"/>
              </a:ext>
            </a:extLst>
          </p:cNvPr>
          <p:cNvCxnSpPr>
            <a:cxnSpLocks/>
          </p:cNvCxnSpPr>
          <p:nvPr/>
        </p:nvCxnSpPr>
        <p:spPr>
          <a:xfrm flipH="1" flipV="1">
            <a:off x="5778543" y="2094102"/>
            <a:ext cx="202936" cy="325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B858DE8-9427-3445-A037-BCA6F2366EF8}"/>
              </a:ext>
            </a:extLst>
          </p:cNvPr>
          <p:cNvCxnSpPr>
            <a:cxnSpLocks/>
          </p:cNvCxnSpPr>
          <p:nvPr/>
        </p:nvCxnSpPr>
        <p:spPr>
          <a:xfrm>
            <a:off x="6577443" y="1312540"/>
            <a:ext cx="140646" cy="17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2F69D7B-52F5-2244-A5EE-2AED220E9765}"/>
              </a:ext>
            </a:extLst>
          </p:cNvPr>
          <p:cNvCxnSpPr>
            <a:cxnSpLocks/>
          </p:cNvCxnSpPr>
          <p:nvPr/>
        </p:nvCxnSpPr>
        <p:spPr>
          <a:xfrm>
            <a:off x="6363669" y="1702596"/>
            <a:ext cx="315371" cy="446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CD359D-A1B0-BA4A-8B4E-2DF07C7DFC66}"/>
              </a:ext>
            </a:extLst>
          </p:cNvPr>
          <p:cNvCxnSpPr>
            <a:cxnSpLocks/>
          </p:cNvCxnSpPr>
          <p:nvPr/>
        </p:nvCxnSpPr>
        <p:spPr>
          <a:xfrm flipH="1" flipV="1">
            <a:off x="6802812" y="1417764"/>
            <a:ext cx="166689" cy="2420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0766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Autofit/>
          </a:bodyPr>
          <a:lstStyle/>
          <a:p>
            <a:r>
              <a:rPr lang="en-US" sz="2000" dirty="0"/>
              <a:t>Binary Logistic Regression (LR)</a:t>
            </a:r>
            <a:br>
              <a:rPr lang="en-US" sz="2000" dirty="0"/>
            </a:br>
            <a:r>
              <a:rPr lang="en-US" sz="2000" i="1" dirty="0"/>
              <a:t>Finding a cutoff line between two classes</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33</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33773" y="1194042"/>
            <a:ext cx="4421171" cy="2867577"/>
          </a:xfrm>
          <a:prstGeom prst="line">
            <a:avLst/>
          </a:prstGeom>
          <a:ln w="349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34515" y="1194042"/>
            <a:ext cx="633571" cy="3693319"/>
          </a:xfrm>
          <a:prstGeom prst="rect">
            <a:avLst/>
          </a:prstGeom>
          <a:noFill/>
        </p:spPr>
        <p:txBody>
          <a:bodyPr wrap="none" rtlCol="0">
            <a:spAutoFit/>
          </a:bodyPr>
          <a:lstStyle/>
          <a:p>
            <a:pPr algn="r"/>
            <a:r>
              <a:rPr lang="en-US" dirty="0">
                <a:solidFill>
                  <a:srgbClr val="FF0000"/>
                </a:solidFill>
              </a:rPr>
              <a:t>1.0</a:t>
            </a:r>
          </a:p>
          <a:p>
            <a:pPr algn="r"/>
            <a:endParaRPr lang="en-US" dirty="0">
              <a:solidFill>
                <a:srgbClr val="FF0000"/>
              </a:solidFill>
            </a:endParaRPr>
          </a:p>
          <a:p>
            <a:pPr algn="r"/>
            <a:endParaRPr lang="en-US" dirty="0">
              <a:solidFill>
                <a:srgbClr val="FF0000"/>
              </a:solidFill>
            </a:endParaRPr>
          </a:p>
          <a:p>
            <a:pPr algn="r"/>
            <a:r>
              <a:rPr lang="en-US" dirty="0">
                <a:solidFill>
                  <a:srgbClr val="FF0000"/>
                </a:solidFill>
              </a:rPr>
              <a:t>0.75</a:t>
            </a:r>
          </a:p>
          <a:p>
            <a:pPr algn="r"/>
            <a:endParaRPr lang="en-US" dirty="0">
              <a:solidFill>
                <a:srgbClr val="FF0000"/>
              </a:solidFill>
            </a:endParaRPr>
          </a:p>
          <a:p>
            <a:pPr algn="r"/>
            <a:endParaRPr lang="en-US" dirty="0">
              <a:solidFill>
                <a:srgbClr val="FF0000"/>
              </a:solidFill>
            </a:endParaRPr>
          </a:p>
          <a:p>
            <a:pPr algn="r"/>
            <a:r>
              <a:rPr lang="en-US" dirty="0">
                <a:solidFill>
                  <a:srgbClr val="FF0000"/>
                </a:solidFill>
              </a:rPr>
              <a:t>0.50</a:t>
            </a:r>
          </a:p>
          <a:p>
            <a:pPr algn="r"/>
            <a:endParaRPr lang="en-US" dirty="0">
              <a:solidFill>
                <a:srgbClr val="FF0000"/>
              </a:solidFill>
            </a:endParaRPr>
          </a:p>
          <a:p>
            <a:pPr algn="r"/>
            <a:endParaRPr lang="en-US" dirty="0">
              <a:solidFill>
                <a:srgbClr val="FF0000"/>
              </a:solidFill>
            </a:endParaRPr>
          </a:p>
          <a:p>
            <a:pPr algn="r"/>
            <a:r>
              <a:rPr lang="en-US" dirty="0">
                <a:solidFill>
                  <a:srgbClr val="FF0000"/>
                </a:solidFill>
              </a:rPr>
              <a:t>0.25</a:t>
            </a:r>
          </a:p>
          <a:p>
            <a:pPr algn="r"/>
            <a:endParaRPr lang="en-US" dirty="0">
              <a:solidFill>
                <a:srgbClr val="FF0000"/>
              </a:solidFill>
            </a:endParaRPr>
          </a:p>
          <a:p>
            <a:pPr algn="r"/>
            <a:endParaRPr lang="en-US" dirty="0">
              <a:solidFill>
                <a:srgbClr val="FF0000"/>
              </a:solidFill>
            </a:endParaRPr>
          </a:p>
          <a:p>
            <a:pPr algn="r"/>
            <a:r>
              <a:rPr lang="en-US" dirty="0">
                <a:solidFill>
                  <a:srgbClr val="FF0000"/>
                </a:solidFill>
              </a:rPr>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cxnSp>
        <p:nvCxnSpPr>
          <p:cNvPr id="50" name="Straight Connector 49">
            <a:extLst>
              <a:ext uri="{FF2B5EF4-FFF2-40B4-BE49-F238E27FC236}">
                <a16:creationId xmlns:a16="http://schemas.microsoft.com/office/drawing/2014/main" id="{8AAC1ACA-607A-A441-AC37-B553F49A3BDC}"/>
              </a:ext>
            </a:extLst>
          </p:cNvPr>
          <p:cNvCxnSpPr>
            <a:cxnSpLocks/>
          </p:cNvCxnSpPr>
          <p:nvPr/>
        </p:nvCxnSpPr>
        <p:spPr>
          <a:xfrm>
            <a:off x="3299337" y="2871844"/>
            <a:ext cx="405433" cy="564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ED2B8BF-76F2-5641-920F-3F6E218CCC97}"/>
              </a:ext>
            </a:extLst>
          </p:cNvPr>
          <p:cNvCxnSpPr>
            <a:cxnSpLocks/>
          </p:cNvCxnSpPr>
          <p:nvPr/>
        </p:nvCxnSpPr>
        <p:spPr>
          <a:xfrm>
            <a:off x="3474500" y="3567298"/>
            <a:ext cx="102870" cy="172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0B2C862-BEA4-F44B-A28D-490F8369E809}"/>
              </a:ext>
            </a:extLst>
          </p:cNvPr>
          <p:cNvCxnSpPr>
            <a:cxnSpLocks/>
          </p:cNvCxnSpPr>
          <p:nvPr/>
        </p:nvCxnSpPr>
        <p:spPr>
          <a:xfrm>
            <a:off x="3004975" y="3892296"/>
            <a:ext cx="210570" cy="343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372CFE8-55F3-0744-A861-992B9719BFEE}"/>
              </a:ext>
            </a:extLst>
          </p:cNvPr>
          <p:cNvCxnSpPr>
            <a:cxnSpLocks/>
            <a:stCxn id="17" idx="4"/>
          </p:cNvCxnSpPr>
          <p:nvPr/>
        </p:nvCxnSpPr>
        <p:spPr>
          <a:xfrm>
            <a:off x="3990608" y="3224910"/>
            <a:ext cx="398592" cy="563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22831E6-EECD-1848-AB50-95E6607CF473}"/>
              </a:ext>
            </a:extLst>
          </p:cNvPr>
          <p:cNvCxnSpPr>
            <a:cxnSpLocks/>
          </p:cNvCxnSpPr>
          <p:nvPr/>
        </p:nvCxnSpPr>
        <p:spPr>
          <a:xfrm>
            <a:off x="4413984" y="2977383"/>
            <a:ext cx="318790" cy="404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047B8B-0611-4B4D-8AD8-8379C69C99C3}"/>
              </a:ext>
            </a:extLst>
          </p:cNvPr>
          <p:cNvCxnSpPr>
            <a:cxnSpLocks/>
          </p:cNvCxnSpPr>
          <p:nvPr/>
        </p:nvCxnSpPr>
        <p:spPr>
          <a:xfrm>
            <a:off x="4408790" y="2763280"/>
            <a:ext cx="102261" cy="1411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D8DB2F-79A7-3441-A83A-83B7DB7787F5}"/>
              </a:ext>
            </a:extLst>
          </p:cNvPr>
          <p:cNvCxnSpPr>
            <a:cxnSpLocks/>
          </p:cNvCxnSpPr>
          <p:nvPr/>
        </p:nvCxnSpPr>
        <p:spPr>
          <a:xfrm>
            <a:off x="3990607" y="3117418"/>
            <a:ext cx="62109" cy="80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09A7C1C-97E6-F046-90FF-F3B20B22B92E}"/>
              </a:ext>
            </a:extLst>
          </p:cNvPr>
          <p:cNvCxnSpPr>
            <a:cxnSpLocks/>
          </p:cNvCxnSpPr>
          <p:nvPr/>
        </p:nvCxnSpPr>
        <p:spPr>
          <a:xfrm>
            <a:off x="4091711" y="1783714"/>
            <a:ext cx="680690" cy="974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A258BB5-26D8-694E-934F-F79858ACF2B1}"/>
              </a:ext>
            </a:extLst>
          </p:cNvPr>
          <p:cNvCxnSpPr>
            <a:cxnSpLocks/>
          </p:cNvCxnSpPr>
          <p:nvPr/>
        </p:nvCxnSpPr>
        <p:spPr>
          <a:xfrm>
            <a:off x="4898461" y="2661013"/>
            <a:ext cx="328625" cy="45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9EAB7BB-E948-5847-A462-36EE5CE19990}"/>
              </a:ext>
            </a:extLst>
          </p:cNvPr>
          <p:cNvCxnSpPr>
            <a:cxnSpLocks/>
          </p:cNvCxnSpPr>
          <p:nvPr/>
        </p:nvCxnSpPr>
        <p:spPr>
          <a:xfrm>
            <a:off x="4851804" y="2203271"/>
            <a:ext cx="223574" cy="345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0CE5F85-4F61-2142-BE1A-1F1BC2542576}"/>
              </a:ext>
            </a:extLst>
          </p:cNvPr>
          <p:cNvCxnSpPr>
            <a:cxnSpLocks/>
          </p:cNvCxnSpPr>
          <p:nvPr/>
        </p:nvCxnSpPr>
        <p:spPr>
          <a:xfrm>
            <a:off x="5351894" y="2376072"/>
            <a:ext cx="158092" cy="223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FA13E06-862A-C044-AFE3-D15DA555FC1A}"/>
              </a:ext>
            </a:extLst>
          </p:cNvPr>
          <p:cNvCxnSpPr>
            <a:cxnSpLocks/>
          </p:cNvCxnSpPr>
          <p:nvPr/>
        </p:nvCxnSpPr>
        <p:spPr>
          <a:xfrm>
            <a:off x="5221544" y="1504277"/>
            <a:ext cx="473232" cy="64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0F77C7C-98E6-E043-98BF-C6929F3358E9}"/>
              </a:ext>
            </a:extLst>
          </p:cNvPr>
          <p:cNvCxnSpPr>
            <a:cxnSpLocks/>
          </p:cNvCxnSpPr>
          <p:nvPr/>
        </p:nvCxnSpPr>
        <p:spPr>
          <a:xfrm>
            <a:off x="5992242" y="1408110"/>
            <a:ext cx="268557" cy="373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4975F30-AA29-7E4F-A46E-165466FF8868}"/>
              </a:ext>
            </a:extLst>
          </p:cNvPr>
          <p:cNvCxnSpPr>
            <a:cxnSpLocks/>
          </p:cNvCxnSpPr>
          <p:nvPr/>
        </p:nvCxnSpPr>
        <p:spPr>
          <a:xfrm flipH="1" flipV="1">
            <a:off x="5778543" y="2094102"/>
            <a:ext cx="202936" cy="325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B858DE8-9427-3445-A037-BCA6F2366EF8}"/>
              </a:ext>
            </a:extLst>
          </p:cNvPr>
          <p:cNvCxnSpPr>
            <a:cxnSpLocks/>
          </p:cNvCxnSpPr>
          <p:nvPr/>
        </p:nvCxnSpPr>
        <p:spPr>
          <a:xfrm>
            <a:off x="6577443" y="1312540"/>
            <a:ext cx="140646" cy="175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2F69D7B-52F5-2244-A5EE-2AED220E9765}"/>
              </a:ext>
            </a:extLst>
          </p:cNvPr>
          <p:cNvCxnSpPr>
            <a:cxnSpLocks/>
          </p:cNvCxnSpPr>
          <p:nvPr/>
        </p:nvCxnSpPr>
        <p:spPr>
          <a:xfrm>
            <a:off x="6363669" y="1702596"/>
            <a:ext cx="315371" cy="446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CD359D-A1B0-BA4A-8B4E-2DF07C7DFC66}"/>
              </a:ext>
            </a:extLst>
          </p:cNvPr>
          <p:cNvCxnSpPr>
            <a:cxnSpLocks/>
          </p:cNvCxnSpPr>
          <p:nvPr/>
        </p:nvCxnSpPr>
        <p:spPr>
          <a:xfrm flipH="1" flipV="1">
            <a:off x="6802812" y="1417764"/>
            <a:ext cx="166689" cy="242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6AE5EA5-0A4E-8C48-A583-1E97FFDEED60}"/>
              </a:ext>
            </a:extLst>
          </p:cNvPr>
          <p:cNvSpPr txBox="1"/>
          <p:nvPr/>
        </p:nvSpPr>
        <p:spPr>
          <a:xfrm>
            <a:off x="237772" y="1208999"/>
            <a:ext cx="1610942" cy="1200329"/>
          </a:xfrm>
          <a:prstGeom prst="rect">
            <a:avLst/>
          </a:prstGeom>
          <a:noFill/>
        </p:spPr>
        <p:txBody>
          <a:bodyPr wrap="square" rtlCol="0">
            <a:spAutoFit/>
          </a:bodyPr>
          <a:lstStyle/>
          <a:p>
            <a:r>
              <a:rPr lang="en-US" dirty="0"/>
              <a:t>LR squeezes response values to be between 0-1.</a:t>
            </a:r>
          </a:p>
        </p:txBody>
      </p:sp>
    </p:spTree>
    <p:extLst>
      <p:ext uri="{BB962C8B-B14F-4D97-AF65-F5344CB8AC3E}">
        <p14:creationId xmlns:p14="http://schemas.microsoft.com/office/powerpoint/2010/main" val="1703466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3968E-1F99-554F-8DC1-169CB9B2BCAC}"/>
              </a:ext>
            </a:extLst>
          </p:cNvPr>
          <p:cNvSpPr>
            <a:spLocks noGrp="1"/>
          </p:cNvSpPr>
          <p:nvPr>
            <p:ph type="title"/>
          </p:nvPr>
        </p:nvSpPr>
        <p:spPr/>
        <p:txBody>
          <a:bodyPr>
            <a:noAutofit/>
          </a:bodyPr>
          <a:lstStyle/>
          <a:p>
            <a:r>
              <a:rPr lang="en-US" sz="2000" dirty="0"/>
              <a:t>Binary Logistic Regression (LR)</a:t>
            </a:r>
            <a:br>
              <a:rPr lang="en-US" sz="2000" dirty="0"/>
            </a:br>
            <a:r>
              <a:rPr lang="en-US" sz="2000" i="1" dirty="0"/>
              <a:t>Finding a cutoff line between two classes</a:t>
            </a:r>
          </a:p>
        </p:txBody>
      </p:sp>
      <p:sp>
        <p:nvSpPr>
          <p:cNvPr id="4" name="Slide Number Placeholder 3">
            <a:extLst>
              <a:ext uri="{FF2B5EF4-FFF2-40B4-BE49-F238E27FC236}">
                <a16:creationId xmlns:a16="http://schemas.microsoft.com/office/drawing/2014/main" id="{9C4EE2AD-A602-9E4D-98A7-7234C6D4FB64}"/>
              </a:ext>
            </a:extLst>
          </p:cNvPr>
          <p:cNvSpPr>
            <a:spLocks noGrp="1"/>
          </p:cNvSpPr>
          <p:nvPr>
            <p:ph type="sldNum" sz="quarter" idx="12"/>
          </p:nvPr>
        </p:nvSpPr>
        <p:spPr/>
        <p:txBody>
          <a:bodyPr/>
          <a:lstStyle/>
          <a:p>
            <a:fld id="{0235576B-7F3C-4840-ADD7-A9DF1158E3A5}" type="slidenum">
              <a:rPr lang="en-US" smtClean="0"/>
              <a:pPr/>
              <a:t>34</a:t>
            </a:fld>
            <a:endParaRPr lang="en-US"/>
          </a:p>
        </p:txBody>
      </p:sp>
      <p:cxnSp>
        <p:nvCxnSpPr>
          <p:cNvPr id="5" name="Straight Arrow Connector 4">
            <a:extLst>
              <a:ext uri="{FF2B5EF4-FFF2-40B4-BE49-F238E27FC236}">
                <a16:creationId xmlns:a16="http://schemas.microsoft.com/office/drawing/2014/main" id="{6AD5236A-5A88-1647-92B5-7AC6E83BA42A}"/>
              </a:ext>
            </a:extLst>
          </p:cNvPr>
          <p:cNvCxnSpPr/>
          <p:nvPr/>
        </p:nvCxnSpPr>
        <p:spPr>
          <a:xfrm flipV="1">
            <a:off x="2550804" y="1300333"/>
            <a:ext cx="0" cy="3360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7C07770-6EAB-AA43-9842-27FB8E98DBBF}"/>
              </a:ext>
            </a:extLst>
          </p:cNvPr>
          <p:cNvCxnSpPr>
            <a:cxnSpLocks/>
          </p:cNvCxnSpPr>
          <p:nvPr/>
        </p:nvCxnSpPr>
        <p:spPr>
          <a:xfrm>
            <a:off x="2550804" y="4660753"/>
            <a:ext cx="5833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A3F813BB-BF6E-6D41-8733-A8390BBE89DB}"/>
              </a:ext>
            </a:extLst>
          </p:cNvPr>
          <p:cNvSpPr/>
          <p:nvPr/>
        </p:nvSpPr>
        <p:spPr>
          <a:xfrm>
            <a:off x="3193649" y="2757927"/>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74456B62-9069-984B-9CB3-940CB12B3DF2}"/>
              </a:ext>
            </a:extLst>
          </p:cNvPr>
          <p:cNvSpPr/>
          <p:nvPr/>
        </p:nvSpPr>
        <p:spPr>
          <a:xfrm>
            <a:off x="5407116" y="2480403"/>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AF01D660-8830-1F40-AADF-8720C1929EC3}"/>
              </a:ext>
            </a:extLst>
          </p:cNvPr>
          <p:cNvSpPr/>
          <p:nvPr/>
        </p:nvSpPr>
        <p:spPr>
          <a:xfrm>
            <a:off x="4748934" y="2086596"/>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a:extLst>
              <a:ext uri="{FF2B5EF4-FFF2-40B4-BE49-F238E27FC236}">
                <a16:creationId xmlns:a16="http://schemas.microsoft.com/office/drawing/2014/main" id="{829B40C3-04B7-9B42-98A3-14C8D46B1E8F}"/>
              </a:ext>
            </a:extLst>
          </p:cNvPr>
          <p:cNvSpPr/>
          <p:nvPr/>
        </p:nvSpPr>
        <p:spPr>
          <a:xfrm>
            <a:off x="3117677" y="412873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a:extLst>
              <a:ext uri="{FF2B5EF4-FFF2-40B4-BE49-F238E27FC236}">
                <a16:creationId xmlns:a16="http://schemas.microsoft.com/office/drawing/2014/main" id="{079E4892-14FC-F648-8B04-BA4C3BE27C7A}"/>
              </a:ext>
            </a:extLst>
          </p:cNvPr>
          <p:cNvSpPr/>
          <p:nvPr/>
        </p:nvSpPr>
        <p:spPr>
          <a:xfrm>
            <a:off x="3887738" y="3005454"/>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a:extLst>
              <a:ext uri="{FF2B5EF4-FFF2-40B4-BE49-F238E27FC236}">
                <a16:creationId xmlns:a16="http://schemas.microsoft.com/office/drawing/2014/main" id="{6977DDAC-2266-D64C-ABAA-A1223316785A}"/>
              </a:ext>
            </a:extLst>
          </p:cNvPr>
          <p:cNvSpPr/>
          <p:nvPr/>
        </p:nvSpPr>
        <p:spPr>
          <a:xfrm>
            <a:off x="4649339" y="325754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38A223D9-8653-5B47-80E5-9D0B89D9B72C}"/>
              </a:ext>
            </a:extLst>
          </p:cNvPr>
          <p:cNvSpPr/>
          <p:nvPr/>
        </p:nvSpPr>
        <p:spPr>
          <a:xfrm>
            <a:off x="4003575" y="167181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DE41DA85-AC46-EC4E-9A78-0E3F3C73A158}"/>
              </a:ext>
            </a:extLst>
          </p:cNvPr>
          <p:cNvSpPr/>
          <p:nvPr/>
        </p:nvSpPr>
        <p:spPr>
          <a:xfrm>
            <a:off x="5124216" y="3009448"/>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a:extLst>
              <a:ext uri="{FF2B5EF4-FFF2-40B4-BE49-F238E27FC236}">
                <a16:creationId xmlns:a16="http://schemas.microsoft.com/office/drawing/2014/main" id="{306B1CAD-8839-3549-8A31-5D65EE75E781}"/>
              </a:ext>
            </a:extLst>
          </p:cNvPr>
          <p:cNvSpPr/>
          <p:nvPr/>
        </p:nvSpPr>
        <p:spPr>
          <a:xfrm>
            <a:off x="5129362" y="141776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59FB0788-8934-7A41-BCEB-2BACA4A55CA8}"/>
              </a:ext>
            </a:extLst>
          </p:cNvPr>
          <p:cNvSpPr/>
          <p:nvPr/>
        </p:nvSpPr>
        <p:spPr>
          <a:xfrm>
            <a:off x="5889372" y="2306052"/>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B28D5D04-4E3D-B149-95CC-13318A58149E}"/>
              </a:ext>
            </a:extLst>
          </p:cNvPr>
          <p:cNvSpPr/>
          <p:nvPr/>
        </p:nvSpPr>
        <p:spPr>
          <a:xfrm>
            <a:off x="6571024" y="202067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BA2DFA1D-42C8-9246-9221-00470E592639}"/>
              </a:ext>
            </a:extLst>
          </p:cNvPr>
          <p:cNvSpPr/>
          <p:nvPr/>
        </p:nvSpPr>
        <p:spPr>
          <a:xfrm>
            <a:off x="6876008" y="1562084"/>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05719C29-B981-764A-BF17-FCB088633332}"/>
              </a:ext>
            </a:extLst>
          </p:cNvPr>
          <p:cNvSpPr/>
          <p:nvPr/>
        </p:nvSpPr>
        <p:spPr>
          <a:xfrm>
            <a:off x="6474845" y="1213766"/>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Oval 36">
            <a:extLst>
              <a:ext uri="{FF2B5EF4-FFF2-40B4-BE49-F238E27FC236}">
                <a16:creationId xmlns:a16="http://schemas.microsoft.com/office/drawing/2014/main" id="{D6ECAD65-0C86-1147-AF80-270069165076}"/>
              </a:ext>
            </a:extLst>
          </p:cNvPr>
          <p:cNvSpPr/>
          <p:nvPr/>
        </p:nvSpPr>
        <p:spPr>
          <a:xfrm>
            <a:off x="3474500" y="3625195"/>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a:extLst>
              <a:ext uri="{FF2B5EF4-FFF2-40B4-BE49-F238E27FC236}">
                <a16:creationId xmlns:a16="http://schemas.microsoft.com/office/drawing/2014/main" id="{8E9274A9-942E-FD4C-ABE0-3EAB14BA3AFC}"/>
              </a:ext>
            </a:extLst>
          </p:cNvPr>
          <p:cNvSpPr/>
          <p:nvPr/>
        </p:nvSpPr>
        <p:spPr>
          <a:xfrm>
            <a:off x="4305311" y="2653552"/>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a:extLst>
              <a:ext uri="{FF2B5EF4-FFF2-40B4-BE49-F238E27FC236}">
                <a16:creationId xmlns:a16="http://schemas.microsoft.com/office/drawing/2014/main" id="{46512B7B-0E7D-2041-8EC6-077A127F7FB1}"/>
              </a:ext>
            </a:extLst>
          </p:cNvPr>
          <p:cNvSpPr/>
          <p:nvPr/>
        </p:nvSpPr>
        <p:spPr>
          <a:xfrm>
            <a:off x="4286330" y="3670831"/>
            <a:ext cx="205740" cy="2194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a:extLst>
              <a:ext uri="{FF2B5EF4-FFF2-40B4-BE49-F238E27FC236}">
                <a16:creationId xmlns:a16="http://schemas.microsoft.com/office/drawing/2014/main" id="{D86AA3E5-3376-FD42-836D-C955480FC1C8}"/>
              </a:ext>
            </a:extLst>
          </p:cNvPr>
          <p:cNvSpPr/>
          <p:nvPr/>
        </p:nvSpPr>
        <p:spPr>
          <a:xfrm>
            <a:off x="5889372" y="1300333"/>
            <a:ext cx="205740" cy="21945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1" name="Straight Connector 40">
            <a:extLst>
              <a:ext uri="{FF2B5EF4-FFF2-40B4-BE49-F238E27FC236}">
                <a16:creationId xmlns:a16="http://schemas.microsoft.com/office/drawing/2014/main" id="{A7D40CBC-2AF5-804C-91EF-F542EBB6FD6E}"/>
              </a:ext>
            </a:extLst>
          </p:cNvPr>
          <p:cNvCxnSpPr>
            <a:cxnSpLocks/>
          </p:cNvCxnSpPr>
          <p:nvPr/>
        </p:nvCxnSpPr>
        <p:spPr>
          <a:xfrm flipH="1">
            <a:off x="2713703" y="4020014"/>
            <a:ext cx="4886633" cy="0"/>
          </a:xfrm>
          <a:prstGeom prst="line">
            <a:avLst/>
          </a:prstGeom>
          <a:ln w="349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8F829102-BDBF-B44C-9281-ADA4D50E6C2A}"/>
              </a:ext>
            </a:extLst>
          </p:cNvPr>
          <p:cNvSpPr txBox="1"/>
          <p:nvPr/>
        </p:nvSpPr>
        <p:spPr>
          <a:xfrm>
            <a:off x="1934515" y="1194042"/>
            <a:ext cx="633571" cy="3693319"/>
          </a:xfrm>
          <a:prstGeom prst="rect">
            <a:avLst/>
          </a:prstGeom>
          <a:noFill/>
        </p:spPr>
        <p:txBody>
          <a:bodyPr wrap="none" rtlCol="0">
            <a:spAutoFit/>
          </a:bodyPr>
          <a:lstStyle/>
          <a:p>
            <a:pPr algn="r"/>
            <a:r>
              <a:rPr lang="en-US" dirty="0"/>
              <a:t>1.0</a:t>
            </a:r>
          </a:p>
          <a:p>
            <a:pPr algn="r"/>
            <a:endParaRPr lang="en-US" dirty="0"/>
          </a:p>
          <a:p>
            <a:pPr algn="r"/>
            <a:endParaRPr lang="en-US" dirty="0"/>
          </a:p>
          <a:p>
            <a:pPr algn="r"/>
            <a:r>
              <a:rPr lang="en-US" dirty="0"/>
              <a:t>0.75</a:t>
            </a:r>
          </a:p>
          <a:p>
            <a:pPr algn="r"/>
            <a:endParaRPr lang="en-US" dirty="0"/>
          </a:p>
          <a:p>
            <a:pPr algn="r"/>
            <a:endParaRPr lang="en-US" dirty="0"/>
          </a:p>
          <a:p>
            <a:pPr algn="r"/>
            <a:r>
              <a:rPr lang="en-US" dirty="0"/>
              <a:t>0.50</a:t>
            </a:r>
          </a:p>
          <a:p>
            <a:pPr algn="r"/>
            <a:endParaRPr lang="en-US" dirty="0"/>
          </a:p>
          <a:p>
            <a:pPr algn="r"/>
            <a:endParaRPr lang="en-US" dirty="0"/>
          </a:p>
          <a:p>
            <a:pPr algn="r"/>
            <a:r>
              <a:rPr lang="en-US" dirty="0"/>
              <a:t>0.25</a:t>
            </a:r>
          </a:p>
          <a:p>
            <a:pPr algn="r"/>
            <a:endParaRPr lang="en-US" dirty="0"/>
          </a:p>
          <a:p>
            <a:pPr algn="r"/>
            <a:endParaRPr lang="en-US" dirty="0"/>
          </a:p>
          <a:p>
            <a:pPr algn="r"/>
            <a:r>
              <a:rPr lang="en-US" dirty="0"/>
              <a:t>0</a:t>
            </a:r>
          </a:p>
        </p:txBody>
      </p:sp>
      <p:sp>
        <p:nvSpPr>
          <p:cNvPr id="44" name="TextBox 43">
            <a:extLst>
              <a:ext uri="{FF2B5EF4-FFF2-40B4-BE49-F238E27FC236}">
                <a16:creationId xmlns:a16="http://schemas.microsoft.com/office/drawing/2014/main" id="{3A04112C-B87C-1B4D-B5D9-B12B64695430}"/>
              </a:ext>
            </a:extLst>
          </p:cNvPr>
          <p:cNvSpPr txBox="1"/>
          <p:nvPr/>
        </p:nvSpPr>
        <p:spPr>
          <a:xfrm>
            <a:off x="2557422" y="4727870"/>
            <a:ext cx="5827236" cy="369332"/>
          </a:xfrm>
          <a:prstGeom prst="rect">
            <a:avLst/>
          </a:prstGeom>
          <a:noFill/>
        </p:spPr>
        <p:txBody>
          <a:bodyPr wrap="none" rtlCol="0">
            <a:spAutoFit/>
          </a:bodyPr>
          <a:lstStyle/>
          <a:p>
            <a:r>
              <a:rPr lang="en-US" dirty="0"/>
              <a:t>     30               60              90               120               150</a:t>
            </a:r>
          </a:p>
        </p:txBody>
      </p:sp>
      <p:sp>
        <p:nvSpPr>
          <p:cNvPr id="7" name="TextBox 6">
            <a:extLst>
              <a:ext uri="{FF2B5EF4-FFF2-40B4-BE49-F238E27FC236}">
                <a16:creationId xmlns:a16="http://schemas.microsoft.com/office/drawing/2014/main" id="{76AE5EA5-0A4E-8C48-A583-1E97FFDEED60}"/>
              </a:ext>
            </a:extLst>
          </p:cNvPr>
          <p:cNvSpPr txBox="1"/>
          <p:nvPr/>
        </p:nvSpPr>
        <p:spPr>
          <a:xfrm>
            <a:off x="237772" y="1208999"/>
            <a:ext cx="1610942" cy="3139321"/>
          </a:xfrm>
          <a:prstGeom prst="rect">
            <a:avLst/>
          </a:prstGeom>
          <a:noFill/>
        </p:spPr>
        <p:txBody>
          <a:bodyPr wrap="square" rtlCol="0">
            <a:spAutoFit/>
          </a:bodyPr>
          <a:lstStyle/>
          <a:p>
            <a:r>
              <a:rPr lang="en-US" dirty="0"/>
              <a:t>LR squeezes response (Y) values to be between 0-1.</a:t>
            </a:r>
          </a:p>
          <a:p>
            <a:endParaRPr lang="en-US" dirty="0"/>
          </a:p>
          <a:p>
            <a:r>
              <a:rPr lang="en-US" dirty="0"/>
              <a:t>Here, any</a:t>
            </a:r>
            <a:br>
              <a:rPr lang="en-US" dirty="0"/>
            </a:br>
            <a:r>
              <a:rPr lang="en-US" dirty="0"/>
              <a:t> Y &gt;= 0.7 would be classified as </a:t>
            </a:r>
            <a:r>
              <a:rPr lang="en-US" dirty="0">
                <a:solidFill>
                  <a:srgbClr val="0070C0"/>
                </a:solidFill>
              </a:rPr>
              <a:t>blue</a:t>
            </a:r>
            <a:r>
              <a:rPr lang="en-US" dirty="0"/>
              <a:t>, and </a:t>
            </a:r>
            <a:br>
              <a:rPr lang="en-US" dirty="0"/>
            </a:br>
            <a:r>
              <a:rPr lang="en-US" dirty="0"/>
              <a:t>&lt; 0.7 as </a:t>
            </a:r>
            <a:r>
              <a:rPr lang="en-US" dirty="0">
                <a:solidFill>
                  <a:srgbClr val="FF0000"/>
                </a:solidFill>
              </a:rPr>
              <a:t>red</a:t>
            </a:r>
            <a:r>
              <a:rPr lang="en-US" dirty="0"/>
              <a:t>.</a:t>
            </a:r>
          </a:p>
        </p:txBody>
      </p:sp>
      <p:cxnSp>
        <p:nvCxnSpPr>
          <p:cNvPr id="20" name="Straight Connector 19">
            <a:extLst>
              <a:ext uri="{FF2B5EF4-FFF2-40B4-BE49-F238E27FC236}">
                <a16:creationId xmlns:a16="http://schemas.microsoft.com/office/drawing/2014/main" id="{8A5778EC-A550-6F46-A33A-3FF3F848B96D}"/>
              </a:ext>
            </a:extLst>
          </p:cNvPr>
          <p:cNvCxnSpPr>
            <a:cxnSpLocks/>
          </p:cNvCxnSpPr>
          <p:nvPr/>
        </p:nvCxnSpPr>
        <p:spPr>
          <a:xfrm flipH="1">
            <a:off x="4649340" y="2020674"/>
            <a:ext cx="374944" cy="358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872ADA9-0BDD-4D40-ADD5-824A12F94C9E}"/>
              </a:ext>
            </a:extLst>
          </p:cNvPr>
          <p:cNvCxnSpPr>
            <a:cxnSpLocks/>
          </p:cNvCxnSpPr>
          <p:nvPr/>
        </p:nvCxnSpPr>
        <p:spPr>
          <a:xfrm flipH="1">
            <a:off x="5039614" y="2921148"/>
            <a:ext cx="374944" cy="3587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B9AB2E1-8792-4749-A5C3-2547D2A2E602}"/>
              </a:ext>
            </a:extLst>
          </p:cNvPr>
          <p:cNvSpPr txBox="1"/>
          <p:nvPr/>
        </p:nvSpPr>
        <p:spPr>
          <a:xfrm>
            <a:off x="561097" y="1828882"/>
            <a:ext cx="7823561" cy="230832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a:p>
            <a:pPr algn="ctr"/>
            <a:r>
              <a:rPr lang="en-US" i="1" dirty="0">
                <a:solidFill>
                  <a:srgbClr val="C00000"/>
                </a:solidFill>
              </a:rPr>
              <a:t>Note, by treating each response category separately,</a:t>
            </a:r>
          </a:p>
          <a:p>
            <a:pPr algn="ctr"/>
            <a:r>
              <a:rPr lang="en-US" i="1" dirty="0">
                <a:solidFill>
                  <a:srgbClr val="C00000"/>
                </a:solidFill>
              </a:rPr>
              <a:t>“Multiple Logistic Regression” can consider more than 2 classes!</a:t>
            </a:r>
          </a:p>
          <a:p>
            <a:pPr algn="ctr"/>
            <a:endParaRPr lang="en-US" dirty="0">
              <a:solidFill>
                <a:srgbClr val="C00000"/>
              </a:solidFill>
            </a:endParaRPr>
          </a:p>
          <a:p>
            <a:pPr algn="ctr"/>
            <a:endParaRPr lang="en-US" dirty="0">
              <a:solidFill>
                <a:srgbClr val="C00000"/>
              </a:solidFill>
            </a:endParaRPr>
          </a:p>
          <a:p>
            <a:pPr algn="ctr"/>
            <a:endParaRPr lang="en-US" dirty="0">
              <a:solidFill>
                <a:srgbClr val="C00000"/>
              </a:solidFill>
            </a:endParaRPr>
          </a:p>
        </p:txBody>
      </p:sp>
    </p:spTree>
    <p:extLst>
      <p:ext uri="{BB962C8B-B14F-4D97-AF65-F5344CB8AC3E}">
        <p14:creationId xmlns:p14="http://schemas.microsoft.com/office/powerpoint/2010/main" val="296984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11111E-6 0.00895 L 0.00156 -0.30401 " pathEditMode="relative" rAng="0" ptsTypes="AA">
                                      <p:cBhvr>
                                        <p:cTn id="6" dur="2000" fill="hold"/>
                                        <p:tgtEl>
                                          <p:spTgt spid="41"/>
                                        </p:tgtEl>
                                        <p:attrNameLst>
                                          <p:attrName>ppt_x</p:attrName>
                                          <p:attrName>ppt_y</p:attrName>
                                        </p:attrNameLst>
                                      </p:cBhvr>
                                      <p:rCtr x="69" y="-1564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D82B6-8A22-5E48-9234-475994C0C0F1}"/>
              </a:ext>
            </a:extLst>
          </p:cNvPr>
          <p:cNvSpPr>
            <a:spLocks noGrp="1"/>
          </p:cNvSpPr>
          <p:nvPr>
            <p:ph type="title"/>
          </p:nvPr>
        </p:nvSpPr>
        <p:spPr/>
        <p:txBody>
          <a:bodyPr/>
          <a:lstStyle/>
          <a:p>
            <a:r>
              <a:rPr lang="en-US" dirty="0"/>
              <a:t>Breast Cancer Data Set</a:t>
            </a:r>
          </a:p>
        </p:txBody>
      </p:sp>
      <p:sp>
        <p:nvSpPr>
          <p:cNvPr id="3" name="Content Placeholder 2">
            <a:extLst>
              <a:ext uri="{FF2B5EF4-FFF2-40B4-BE49-F238E27FC236}">
                <a16:creationId xmlns:a16="http://schemas.microsoft.com/office/drawing/2014/main" id="{E88EF2BC-A2CF-444C-8A5E-1B87F12A1FA6}"/>
              </a:ext>
            </a:extLst>
          </p:cNvPr>
          <p:cNvSpPr>
            <a:spLocks noGrp="1"/>
          </p:cNvSpPr>
          <p:nvPr>
            <p:ph idx="1"/>
          </p:nvPr>
        </p:nvSpPr>
        <p:spPr>
          <a:xfrm>
            <a:off x="228599" y="1145286"/>
            <a:ext cx="8118988" cy="3312414"/>
          </a:xfrm>
        </p:spPr>
        <p:txBody>
          <a:bodyPr/>
          <a:lstStyle/>
          <a:p>
            <a:r>
              <a:rPr lang="en-US" sz="2000" dirty="0"/>
              <a:t>Breast cancer reoccurrence data from </a:t>
            </a:r>
            <a:r>
              <a:rPr lang="en-US" sz="2000" dirty="0" err="1"/>
              <a:t>Zwitter</a:t>
            </a:r>
            <a:r>
              <a:rPr lang="en-US" sz="2000" dirty="0"/>
              <a:t> and </a:t>
            </a:r>
            <a:r>
              <a:rPr lang="en-US" sz="2000" dirty="0" err="1"/>
              <a:t>Soklic</a:t>
            </a:r>
            <a:r>
              <a:rPr lang="en-US" sz="2000" dirty="0"/>
              <a:t> at the University Medical Centre, Institute of Oncology, Ljubljana, Yugoslavia.</a:t>
            </a:r>
          </a:p>
          <a:p>
            <a:endParaRPr lang="en-US" sz="2000" dirty="0"/>
          </a:p>
          <a:p>
            <a:r>
              <a:rPr lang="en-US" sz="2000" dirty="0"/>
              <a:t>Contains 9 attributes related to 286 patient instances.</a:t>
            </a:r>
          </a:p>
          <a:p>
            <a:endParaRPr lang="en-US" sz="2000" dirty="0"/>
          </a:p>
          <a:p>
            <a:r>
              <a:rPr lang="en-US" sz="2000" dirty="0"/>
              <a:t>Binary Class Response: “recurrence-events” or</a:t>
            </a:r>
            <a:br>
              <a:rPr lang="en-US" sz="2000" dirty="0"/>
            </a:br>
            <a:r>
              <a:rPr lang="en-US" sz="2000" dirty="0"/>
              <a:t> “no-recurrence-events”</a:t>
            </a:r>
          </a:p>
          <a:p>
            <a:endParaRPr lang="en-US" dirty="0"/>
          </a:p>
          <a:p>
            <a:endParaRPr lang="en-US" dirty="0"/>
          </a:p>
        </p:txBody>
      </p:sp>
      <p:sp>
        <p:nvSpPr>
          <p:cNvPr id="4" name="Slide Number Placeholder 3">
            <a:extLst>
              <a:ext uri="{FF2B5EF4-FFF2-40B4-BE49-F238E27FC236}">
                <a16:creationId xmlns:a16="http://schemas.microsoft.com/office/drawing/2014/main" id="{1862849D-E51C-D542-A98F-689A7A8BE4C6}"/>
              </a:ext>
            </a:extLst>
          </p:cNvPr>
          <p:cNvSpPr>
            <a:spLocks noGrp="1"/>
          </p:cNvSpPr>
          <p:nvPr>
            <p:ph type="sldNum" sz="quarter" idx="12"/>
          </p:nvPr>
        </p:nvSpPr>
        <p:spPr/>
        <p:txBody>
          <a:bodyPr/>
          <a:lstStyle/>
          <a:p>
            <a:fld id="{0235576B-7F3C-4840-ADD7-A9DF1158E3A5}" type="slidenum">
              <a:rPr lang="en-US" smtClean="0"/>
              <a:pPr/>
              <a:t>35</a:t>
            </a:fld>
            <a:endParaRPr lang="en-US"/>
          </a:p>
        </p:txBody>
      </p:sp>
    </p:spTree>
    <p:extLst>
      <p:ext uri="{BB962C8B-B14F-4D97-AF65-F5344CB8AC3E}">
        <p14:creationId xmlns:p14="http://schemas.microsoft.com/office/powerpoint/2010/main" val="4050994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92290"/>
            <a:ext cx="8229600" cy="613171"/>
          </a:xfrm>
        </p:spPr>
        <p:txBody>
          <a:bodyPr>
            <a:normAutofit/>
          </a:bodyPr>
          <a:lstStyle/>
          <a:p>
            <a:pPr algn="l"/>
            <a:r>
              <a:rPr lang="en-US" sz="2800" dirty="0"/>
              <a:t>Decision Trees</a:t>
            </a:r>
          </a:p>
        </p:txBody>
      </p:sp>
      <p:pic>
        <p:nvPicPr>
          <p:cNvPr id="5"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82596" y="673281"/>
            <a:ext cx="6656294" cy="3771900"/>
          </a:xfrm>
          <a:prstGeom prst="rect">
            <a:avLst/>
          </a:prstGeom>
          <a:ln>
            <a:noFill/>
          </a:ln>
          <a:effectLst>
            <a:outerShdw blurRad="190500" algn="tl" rotWithShape="0">
              <a:srgbClr val="000000">
                <a:alpha val="70000"/>
              </a:srgbClr>
            </a:outerShdw>
          </a:effectLst>
        </p:spPr>
      </p:pic>
      <p:pic>
        <p:nvPicPr>
          <p:cNvPr id="6"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l="8651" t="2073" r="81097" b="74770"/>
          <a:stretch/>
        </p:blipFill>
        <p:spPr>
          <a:xfrm>
            <a:off x="1567543" y="749481"/>
            <a:ext cx="682389" cy="873457"/>
          </a:xfrm>
          <a:prstGeom prst="rect">
            <a:avLst/>
          </a:prstGeom>
        </p:spPr>
      </p:pic>
      <p:sp>
        <p:nvSpPr>
          <p:cNvPr id="3" name="TextBox 2"/>
          <p:cNvSpPr txBox="1"/>
          <p:nvPr/>
        </p:nvSpPr>
        <p:spPr>
          <a:xfrm>
            <a:off x="4920343" y="621429"/>
            <a:ext cx="1219200" cy="3785652"/>
          </a:xfrm>
          <a:prstGeom prst="rect">
            <a:avLst/>
          </a:prstGeom>
          <a:noFill/>
        </p:spPr>
        <p:txBody>
          <a:bodyPr wrap="square" rtlCol="0">
            <a:spAutoFit/>
          </a:bodyPr>
          <a:lstStyle/>
          <a:p>
            <a:pPr algn="r"/>
            <a:r>
              <a:rPr lang="en-US" sz="2400" dirty="0">
                <a:solidFill>
                  <a:srgbClr val="FF0000"/>
                </a:solidFill>
                <a:effectLst>
                  <a:outerShdw blurRad="38100" dist="38100" dir="2700000" algn="tl">
                    <a:srgbClr val="000000">
                      <a:alpha val="43137"/>
                    </a:srgbClr>
                  </a:outerShdw>
                </a:effectLst>
              </a:rPr>
              <a:t>Root</a:t>
            </a: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r>
              <a:rPr lang="en-US" sz="2400" dirty="0">
                <a:solidFill>
                  <a:srgbClr val="FF0000"/>
                </a:solidFill>
                <a:effectLst>
                  <a:outerShdw blurRad="38100" dist="38100" dir="2700000" algn="tl">
                    <a:srgbClr val="000000">
                      <a:alpha val="43137"/>
                    </a:srgbClr>
                  </a:outerShdw>
                </a:effectLst>
              </a:rPr>
              <a:t>Nodes</a:t>
            </a: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endParaRPr lang="en-US" sz="2400" dirty="0">
              <a:solidFill>
                <a:srgbClr val="FF0000"/>
              </a:solidFill>
              <a:effectLst>
                <a:outerShdw blurRad="38100" dist="38100" dir="2700000" algn="tl">
                  <a:srgbClr val="000000">
                    <a:alpha val="43137"/>
                  </a:srgbClr>
                </a:outerShdw>
              </a:effectLst>
            </a:endParaRPr>
          </a:p>
          <a:p>
            <a:pPr algn="r"/>
            <a:r>
              <a:rPr lang="en-US" sz="2400" dirty="0">
                <a:solidFill>
                  <a:srgbClr val="FF0000"/>
                </a:solidFill>
                <a:effectLst>
                  <a:outerShdw blurRad="38100" dist="38100" dir="2700000" algn="tl">
                    <a:srgbClr val="000000">
                      <a:alpha val="43137"/>
                    </a:srgbClr>
                  </a:outerShdw>
                </a:effectLst>
              </a:rPr>
              <a:t>Leaves</a:t>
            </a:r>
          </a:p>
        </p:txBody>
      </p:sp>
      <p:cxnSp>
        <p:nvCxnSpPr>
          <p:cNvPr id="8" name="Straight Arrow Connector 7"/>
          <p:cNvCxnSpPr/>
          <p:nvPr/>
        </p:nvCxnSpPr>
        <p:spPr>
          <a:xfrm flipH="1">
            <a:off x="5225143" y="901881"/>
            <a:ext cx="228600" cy="28432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1" name="Straight Arrow Connector 10"/>
          <p:cNvCxnSpPr/>
          <p:nvPr/>
        </p:nvCxnSpPr>
        <p:spPr>
          <a:xfrm flipH="1" flipV="1">
            <a:off x="5339443" y="1359081"/>
            <a:ext cx="114300" cy="457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5" name="Straight Arrow Connector 14"/>
          <p:cNvCxnSpPr/>
          <p:nvPr/>
        </p:nvCxnSpPr>
        <p:spPr>
          <a:xfrm>
            <a:off x="5529943" y="2121081"/>
            <a:ext cx="76200" cy="838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7" name="Straight Arrow Connector 16"/>
          <p:cNvCxnSpPr/>
          <p:nvPr/>
        </p:nvCxnSpPr>
        <p:spPr>
          <a:xfrm flipH="1" flipV="1">
            <a:off x="4082143" y="3949881"/>
            <a:ext cx="1066800" cy="2286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p:nvPr/>
        </p:nvCxnSpPr>
        <p:spPr>
          <a:xfrm flipV="1">
            <a:off x="6139543" y="4064181"/>
            <a:ext cx="762000" cy="1143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V="1">
            <a:off x="5910943" y="2197281"/>
            <a:ext cx="762000" cy="18288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5" name="TextBox 24"/>
          <p:cNvSpPr txBox="1"/>
          <p:nvPr/>
        </p:nvSpPr>
        <p:spPr>
          <a:xfrm>
            <a:off x="2739108" y="2883081"/>
            <a:ext cx="1327736" cy="461665"/>
          </a:xfrm>
          <a:prstGeom prst="rect">
            <a:avLst/>
          </a:prstGeom>
          <a:noFill/>
        </p:spPr>
        <p:txBody>
          <a:bodyPr wrap="none" rtlCol="0">
            <a:spAutoFit/>
          </a:bodyPr>
          <a:lstStyle/>
          <a:p>
            <a:r>
              <a:rPr lang="en-US" sz="2400" dirty="0">
                <a:solidFill>
                  <a:srgbClr val="FF0000"/>
                </a:solidFill>
                <a:effectLst>
                  <a:outerShdw blurRad="38100" dist="38100" dir="2700000" algn="tl">
                    <a:srgbClr val="000000">
                      <a:alpha val="43137"/>
                    </a:srgbClr>
                  </a:outerShdw>
                </a:effectLst>
              </a:rPr>
              <a:t>Branches</a:t>
            </a:r>
          </a:p>
        </p:txBody>
      </p:sp>
      <p:cxnSp>
        <p:nvCxnSpPr>
          <p:cNvPr id="26" name="Straight Arrow Connector 25"/>
          <p:cNvCxnSpPr/>
          <p:nvPr/>
        </p:nvCxnSpPr>
        <p:spPr>
          <a:xfrm flipH="1" flipV="1">
            <a:off x="2400426" y="2738673"/>
            <a:ext cx="375685" cy="29680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1" name="Straight Arrow Connector 30"/>
          <p:cNvCxnSpPr/>
          <p:nvPr/>
        </p:nvCxnSpPr>
        <p:spPr>
          <a:xfrm flipV="1">
            <a:off x="4005943" y="2654482"/>
            <a:ext cx="361945" cy="38099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ustDataLst>
      <p:tags r:id="rId1"/>
    </p:custDataLst>
    <p:extLst>
      <p:ext uri="{BB962C8B-B14F-4D97-AF65-F5344CB8AC3E}">
        <p14:creationId xmlns:p14="http://schemas.microsoft.com/office/powerpoint/2010/main" val="71603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3"/>
                                        </p:tgtEl>
                                      </p:cBhvr>
                                    </p:animEffect>
                                    <p:set>
                                      <p:cBhvr>
                                        <p:cTn id="39" dur="1" fill="hold">
                                          <p:stCondLst>
                                            <p:cond delay="499"/>
                                          </p:stCondLst>
                                        </p:cTn>
                                        <p:tgtEl>
                                          <p:spTgt spid="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6"/>
                                        </p:tgtEl>
                                      </p:cBhvr>
                                    </p:animEffect>
                                    <p:set>
                                      <p:cBhvr>
                                        <p:cTn id="57" dur="1" fill="hold">
                                          <p:stCondLst>
                                            <p:cond delay="499"/>
                                          </p:stCondLst>
                                        </p:cTn>
                                        <p:tgtEl>
                                          <p:spTgt spid="2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31"/>
                                        </p:tgtEl>
                                      </p:cBhvr>
                                    </p:animEffect>
                                    <p:set>
                                      <p:cBhvr>
                                        <p:cTn id="60" dur="1" fill="hold">
                                          <p:stCondLst>
                                            <p:cond delay="499"/>
                                          </p:stCondLst>
                                        </p:cTn>
                                        <p:tgtEl>
                                          <p:spTgt spid="3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8"/>
                                        </p:tgtEl>
                                      </p:cBhvr>
                                    </p:animEffect>
                                    <p:set>
                                      <p:cBhvr>
                                        <p:cTn id="63" dur="1" fill="hold">
                                          <p:stCondLst>
                                            <p:cond delay="499"/>
                                          </p:stCondLst>
                                        </p:cTn>
                                        <p:tgtEl>
                                          <p:spTgt spid="8"/>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25"/>
                                        </p:tgtEl>
                                      </p:cBhvr>
                                    </p:animEffect>
                                    <p:set>
                                      <p:cBhvr>
                                        <p:cTn id="66" dur="1" fill="hold">
                                          <p:stCondLst>
                                            <p:cond delay="499"/>
                                          </p:stCondLst>
                                        </p:cTn>
                                        <p:tgtEl>
                                          <p:spTgt spid="2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nodeType="clickEffect">
                                  <p:stCondLst>
                                    <p:cond delay="0"/>
                                  </p:stCondLst>
                                  <p:childTnLst>
                                    <p:animMotion origin="layout" path="M -3.88889E-6 -2.6319E-6 L 0.20139 -0.03301 L 0.35139 -0.02653 L 0.23733 0.06387 L 0.17535 0.14471 L 0.3066 0.24808 L 0.39844 0.35422 L 0.28212 0.43505 L 0.20521 0.52145 " pathEditMode="relative" ptsTypes="AAAAAAAAA">
                                      <p:cBhvr>
                                        <p:cTn id="70" dur="5000" fill="hold"/>
                                        <p:tgtEl>
                                          <p:spTgt spid="6"/>
                                        </p:tgtEl>
                                        <p:attrNameLst>
                                          <p:attrName>ppt_x</p:attrName>
                                          <p:attrName>ppt_y</p:attrName>
                                        </p:attrNameLst>
                                      </p:cBhvr>
                                    </p:animMotion>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5" grpId="0"/>
      <p:bldP spid="2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E984-2E16-8C44-8CEC-3E0C94938697}"/>
              </a:ext>
            </a:extLst>
          </p:cNvPr>
          <p:cNvSpPr>
            <a:spLocks noGrp="1"/>
          </p:cNvSpPr>
          <p:nvPr>
            <p:ph type="title"/>
          </p:nvPr>
        </p:nvSpPr>
        <p:spPr/>
        <p:txBody>
          <a:bodyPr/>
          <a:lstStyle/>
          <a:p>
            <a:r>
              <a:rPr lang="en-US" dirty="0"/>
              <a:t>Diabetes Data Set</a:t>
            </a:r>
          </a:p>
        </p:txBody>
      </p:sp>
      <p:sp>
        <p:nvSpPr>
          <p:cNvPr id="3" name="Content Placeholder 2">
            <a:extLst>
              <a:ext uri="{FF2B5EF4-FFF2-40B4-BE49-F238E27FC236}">
                <a16:creationId xmlns:a16="http://schemas.microsoft.com/office/drawing/2014/main" id="{FB5422F2-7B68-C845-B457-30CC84BB9D88}"/>
              </a:ext>
            </a:extLst>
          </p:cNvPr>
          <p:cNvSpPr>
            <a:spLocks noGrp="1"/>
          </p:cNvSpPr>
          <p:nvPr>
            <p:ph idx="1"/>
          </p:nvPr>
        </p:nvSpPr>
        <p:spPr/>
        <p:txBody>
          <a:bodyPr>
            <a:normAutofit/>
          </a:bodyPr>
          <a:lstStyle/>
          <a:p>
            <a:r>
              <a:rPr lang="en-US" sz="2000" dirty="0"/>
              <a:t>Data set from Smith et al. [1] from the 80’s from an early diabetes prediction algorithm paper,</a:t>
            </a:r>
          </a:p>
          <a:p>
            <a:endParaRPr lang="en-US" sz="2000" dirty="0"/>
          </a:p>
          <a:p>
            <a:r>
              <a:rPr lang="en-US" sz="2000" dirty="0"/>
              <a:t>Contains 8 numeric attributes for 768 patient samples (all females of Pima Indian heritage),</a:t>
            </a:r>
          </a:p>
          <a:p>
            <a:endParaRPr lang="en-US" sz="2000" dirty="0"/>
          </a:p>
          <a:p>
            <a:r>
              <a:rPr lang="en-US" sz="2000" dirty="0"/>
              <a:t>Binary response class: tested positive or negative for diabetes.</a:t>
            </a:r>
          </a:p>
        </p:txBody>
      </p:sp>
      <p:sp>
        <p:nvSpPr>
          <p:cNvPr id="4" name="Slide Number Placeholder 3">
            <a:extLst>
              <a:ext uri="{FF2B5EF4-FFF2-40B4-BE49-F238E27FC236}">
                <a16:creationId xmlns:a16="http://schemas.microsoft.com/office/drawing/2014/main" id="{F053BF42-803B-E746-830F-AC177E2A05F3}"/>
              </a:ext>
            </a:extLst>
          </p:cNvPr>
          <p:cNvSpPr>
            <a:spLocks noGrp="1"/>
          </p:cNvSpPr>
          <p:nvPr>
            <p:ph type="sldNum" sz="quarter" idx="12"/>
          </p:nvPr>
        </p:nvSpPr>
        <p:spPr/>
        <p:txBody>
          <a:bodyPr/>
          <a:lstStyle/>
          <a:p>
            <a:fld id="{0235576B-7F3C-4840-ADD7-A9DF1158E3A5}" type="slidenum">
              <a:rPr lang="en-US" smtClean="0"/>
              <a:pPr/>
              <a:t>37</a:t>
            </a:fld>
            <a:endParaRPr lang="en-US"/>
          </a:p>
        </p:txBody>
      </p:sp>
    </p:spTree>
    <p:extLst>
      <p:ext uri="{BB962C8B-B14F-4D97-AF65-F5344CB8AC3E}">
        <p14:creationId xmlns:p14="http://schemas.microsoft.com/office/powerpoint/2010/main" val="6050143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3961" y="1179870"/>
            <a:ext cx="7475589" cy="3792179"/>
          </a:xfrm>
        </p:spPr>
        <p:txBody>
          <a:bodyPr>
            <a:normAutofit/>
          </a:bodyPr>
          <a:lstStyle/>
          <a:p>
            <a:r>
              <a:rPr lang="en-US" sz="1800" dirty="0"/>
              <a:t>Support vector machine (SVM) is a popular machine learning algorithm, often employed for classification and regression.</a:t>
            </a:r>
          </a:p>
          <a:p>
            <a:endParaRPr lang="en-US" sz="1800" dirty="0"/>
          </a:p>
          <a:p>
            <a:r>
              <a:rPr lang="en-US" sz="1800" dirty="0"/>
              <a:t>The algorithm tries to find the optimal hyperplane (boundary) that can separate two classes of data.</a:t>
            </a:r>
          </a:p>
          <a:p>
            <a:endParaRPr lang="en-US" sz="1800" dirty="0"/>
          </a:p>
          <a:p>
            <a:r>
              <a:rPr lang="en-US" sz="1800" dirty="0"/>
              <a:t>Here, “optimal” refers to the decision boundary with the widest distance between the closest points of each class- the </a:t>
            </a:r>
            <a:r>
              <a:rPr lang="en-US" sz="1800" i="1" dirty="0"/>
              <a:t>support vectors</a:t>
            </a:r>
            <a:r>
              <a:rPr lang="en-US" sz="1800" dirty="0"/>
              <a:t>.</a:t>
            </a:r>
          </a:p>
        </p:txBody>
      </p:sp>
      <p:sp>
        <p:nvSpPr>
          <p:cNvPr id="4" name="Title 1"/>
          <p:cNvSpPr>
            <a:spLocks noGrp="1"/>
          </p:cNvSpPr>
          <p:nvPr>
            <p:ph type="title"/>
          </p:nvPr>
        </p:nvSpPr>
        <p:spPr>
          <a:xfrm>
            <a:off x="245806" y="114300"/>
            <a:ext cx="7412294" cy="628650"/>
          </a:xfrm>
        </p:spPr>
        <p:txBody>
          <a:bodyPr/>
          <a:lstStyle/>
          <a:p>
            <a:r>
              <a:rPr lang="en-US" dirty="0"/>
              <a:t>Support Vector Machine</a:t>
            </a:r>
          </a:p>
        </p:txBody>
      </p:sp>
    </p:spTree>
    <p:extLst>
      <p:ext uri="{BB962C8B-B14F-4D97-AF65-F5344CB8AC3E}">
        <p14:creationId xmlns:p14="http://schemas.microsoft.com/office/powerpoint/2010/main" val="4029539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16" y="205979"/>
            <a:ext cx="7843684" cy="618965"/>
          </a:xfrm>
        </p:spPr>
        <p:txBody>
          <a:bodyPr>
            <a:normAutofit/>
          </a:bodyPr>
          <a:lstStyle/>
          <a:p>
            <a:r>
              <a:rPr lang="en-US" sz="2625" dirty="0"/>
              <a:t>A Linear SVM Example</a:t>
            </a:r>
          </a:p>
        </p:txBody>
      </p:sp>
      <p:sp>
        <p:nvSpPr>
          <p:cNvPr id="5" name="Oval 4"/>
          <p:cNvSpPr/>
          <p:nvPr/>
        </p:nvSpPr>
        <p:spPr>
          <a:xfrm>
            <a:off x="1744931" y="1406484"/>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p:cNvSpPr/>
          <p:nvPr/>
        </p:nvSpPr>
        <p:spPr>
          <a:xfrm>
            <a:off x="3028950" y="1344881"/>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1485900" y="2712027"/>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1940873" y="3688031"/>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2343892" y="2099706"/>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4686300" y="1516331"/>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3975265" y="3345131"/>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2" name="Oval 11"/>
          <p:cNvSpPr/>
          <p:nvPr/>
        </p:nvSpPr>
        <p:spPr>
          <a:xfrm>
            <a:off x="6915150" y="4125932"/>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3" name="Oval 12"/>
          <p:cNvSpPr/>
          <p:nvPr/>
        </p:nvSpPr>
        <p:spPr>
          <a:xfrm>
            <a:off x="6743700" y="2057400"/>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4" name="Oval 13"/>
          <p:cNvSpPr/>
          <p:nvPr/>
        </p:nvSpPr>
        <p:spPr>
          <a:xfrm>
            <a:off x="5486400" y="1928256"/>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5" name="Oval 14"/>
          <p:cNvSpPr/>
          <p:nvPr/>
        </p:nvSpPr>
        <p:spPr>
          <a:xfrm>
            <a:off x="4840679" y="4125932"/>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6" name="Oval 15"/>
          <p:cNvSpPr/>
          <p:nvPr/>
        </p:nvSpPr>
        <p:spPr>
          <a:xfrm>
            <a:off x="5543550" y="3580410"/>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7" name="Oval 16"/>
          <p:cNvSpPr/>
          <p:nvPr/>
        </p:nvSpPr>
        <p:spPr>
          <a:xfrm>
            <a:off x="3518065" y="1928256"/>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3685061" y="4297382"/>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9" name="Oval 18"/>
          <p:cNvSpPr/>
          <p:nvPr/>
        </p:nvSpPr>
        <p:spPr>
          <a:xfrm>
            <a:off x="3002231" y="3046392"/>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p:cNvSpPr/>
          <p:nvPr/>
        </p:nvSpPr>
        <p:spPr>
          <a:xfrm>
            <a:off x="7086600" y="3192977"/>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cxnSp>
        <p:nvCxnSpPr>
          <p:cNvPr id="23" name="Straight Arrow Connector 22"/>
          <p:cNvCxnSpPr/>
          <p:nvPr/>
        </p:nvCxnSpPr>
        <p:spPr>
          <a:xfrm flipV="1">
            <a:off x="2514600" y="1687780"/>
            <a:ext cx="2971800" cy="2769920"/>
          </a:xfrm>
          <a:prstGeom prst="straightConnector1">
            <a:avLst/>
          </a:prstGeom>
          <a:ln w="28575">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514600" y="1687780"/>
            <a:ext cx="3600450" cy="3341420"/>
          </a:xfrm>
          <a:prstGeom prst="straightConnector1">
            <a:avLst/>
          </a:prstGeom>
          <a:ln w="28575">
            <a:solidFill>
              <a:schemeClr val="tx1"/>
            </a:solidFill>
            <a:prstDash val="dash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485900" y="1257300"/>
            <a:ext cx="3829050" cy="3543302"/>
          </a:xfrm>
          <a:prstGeom prst="straightConnector1">
            <a:avLst/>
          </a:prstGeom>
          <a:ln w="28575">
            <a:solidFill>
              <a:schemeClr val="tx1"/>
            </a:solidFill>
            <a:prstDash val="dashDot"/>
            <a:headEnd type="arrow"/>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457950" y="901579"/>
            <a:ext cx="1588897" cy="830997"/>
          </a:xfrm>
          <a:prstGeom prst="rect">
            <a:avLst/>
          </a:prstGeom>
          <a:noFill/>
        </p:spPr>
        <p:txBody>
          <a:bodyPr wrap="none" rtlCol="0">
            <a:spAutoFit/>
          </a:bodyPr>
          <a:lstStyle/>
          <a:p>
            <a:r>
              <a:rPr lang="en-US" sz="2400" dirty="0"/>
              <a:t>Decision</a:t>
            </a:r>
          </a:p>
          <a:p>
            <a:r>
              <a:rPr lang="en-US" sz="2400" dirty="0"/>
              <a:t> Boundary</a:t>
            </a:r>
          </a:p>
        </p:txBody>
      </p:sp>
      <p:sp>
        <p:nvSpPr>
          <p:cNvPr id="42" name="TextBox 41"/>
          <p:cNvSpPr txBox="1"/>
          <p:nvPr/>
        </p:nvSpPr>
        <p:spPr>
          <a:xfrm>
            <a:off x="5399409" y="2642436"/>
            <a:ext cx="1263487" cy="830997"/>
          </a:xfrm>
          <a:prstGeom prst="rect">
            <a:avLst/>
          </a:prstGeom>
          <a:noFill/>
        </p:spPr>
        <p:txBody>
          <a:bodyPr wrap="none" rtlCol="0">
            <a:spAutoFit/>
          </a:bodyPr>
          <a:lstStyle/>
          <a:p>
            <a:pPr algn="ctr"/>
            <a:r>
              <a:rPr lang="en-US" sz="2400" dirty="0"/>
              <a:t>Support</a:t>
            </a:r>
          </a:p>
          <a:p>
            <a:pPr algn="ctr"/>
            <a:r>
              <a:rPr lang="en-US" sz="2400" dirty="0"/>
              <a:t>Vectors</a:t>
            </a:r>
          </a:p>
        </p:txBody>
      </p:sp>
      <p:cxnSp>
        <p:nvCxnSpPr>
          <p:cNvPr id="44" name="Straight Arrow Connector 43"/>
          <p:cNvCxnSpPr/>
          <p:nvPr/>
        </p:nvCxnSpPr>
        <p:spPr>
          <a:xfrm flipH="1" flipV="1">
            <a:off x="5715000" y="2320141"/>
            <a:ext cx="57150" cy="32229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4972050" y="1928256"/>
            <a:ext cx="514350" cy="783771"/>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396344" y="2971800"/>
            <a:ext cx="2064821" cy="27887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4371604" y="3217842"/>
            <a:ext cx="1103663" cy="26459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2800350" y="1344880"/>
            <a:ext cx="2514600" cy="3570020"/>
          </a:xfrm>
          <a:prstGeom prst="straightConnector1">
            <a:avLst/>
          </a:prstGeom>
          <a:ln w="28575">
            <a:solidFill>
              <a:srgbClr val="7030A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a:off x="2800350" y="3535876"/>
            <a:ext cx="457200" cy="864674"/>
          </a:xfrm>
          <a:prstGeom prst="leftBrace">
            <a:avLst/>
          </a:prstGeom>
          <a:noFill/>
          <a:ln w="28575">
            <a:solidFill>
              <a:srgbClr val="00B050"/>
            </a:solidFill>
          </a:ln>
          <a:scene3d>
            <a:camera prst="orthographicFront">
              <a:rot lat="20688660" lon="20809930" rev="2805798"/>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00B050"/>
              </a:solidFill>
            </a:endParaRPr>
          </a:p>
        </p:txBody>
      </p:sp>
      <p:cxnSp>
        <p:nvCxnSpPr>
          <p:cNvPr id="21" name="Straight Connector 20"/>
          <p:cNvCxnSpPr/>
          <p:nvPr/>
        </p:nvCxnSpPr>
        <p:spPr>
          <a:xfrm>
            <a:off x="2171700" y="3580411"/>
            <a:ext cx="688027" cy="5455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314450" y="3160476"/>
            <a:ext cx="1314450" cy="461665"/>
          </a:xfrm>
          <a:prstGeom prst="rect">
            <a:avLst/>
          </a:prstGeom>
          <a:noFill/>
        </p:spPr>
        <p:txBody>
          <a:bodyPr wrap="square" rtlCol="0">
            <a:spAutoFit/>
          </a:bodyPr>
          <a:lstStyle/>
          <a:p>
            <a:pPr algn="ctr"/>
            <a:r>
              <a:rPr lang="en-US" sz="2400" dirty="0"/>
              <a:t>Margin</a:t>
            </a:r>
          </a:p>
        </p:txBody>
      </p:sp>
    </p:spTree>
    <p:extLst>
      <p:ext uri="{BB962C8B-B14F-4D97-AF65-F5344CB8AC3E}">
        <p14:creationId xmlns:p14="http://schemas.microsoft.com/office/powerpoint/2010/main" val="150868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60"/>
                                        </p:tgtEl>
                                      </p:cBhvr>
                                    </p:animEffect>
                                    <p:set>
                                      <p:cBhvr>
                                        <p:cTn id="61" dur="1" fill="hold">
                                          <p:stCondLst>
                                            <p:cond delay="499"/>
                                          </p:stCondLst>
                                        </p:cTn>
                                        <p:tgtEl>
                                          <p:spTgt spid="6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mph" presetSubtype="0" fill="hold" nodeType="clickEffect">
                                  <p:stCondLst>
                                    <p:cond delay="0"/>
                                  </p:stCondLst>
                                  <p:childTnLst>
                                    <p:animScale>
                                      <p:cBhvr>
                                        <p:cTn id="70" dur="2000" fill="hold"/>
                                        <p:tgtEl>
                                          <p:spTgt spid="23"/>
                                        </p:tgtEl>
                                      </p:cBhvr>
                                      <p:by x="150000" y="150000"/>
                                    </p:animScale>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par>
                                <p:cTn id="89" presetID="10" presetClass="entr" presetSubtype="0"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500"/>
                                        <p:tgtEl>
                                          <p:spTgt spid="46"/>
                                        </p:tgtEl>
                                      </p:cBhvr>
                                    </p:animEffect>
                                  </p:childTnLst>
                                </p:cTn>
                              </p:par>
                              <p:par>
                                <p:cTn id="92" presetID="10" presetClass="entr" presetSubtype="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fade">
                                      <p:cBhvr>
                                        <p:cTn id="94" dur="500"/>
                                        <p:tgtEl>
                                          <p:spTgt spid="49"/>
                                        </p:tgtEl>
                                      </p:cBhvr>
                                    </p:animEffect>
                                  </p:childTnLst>
                                </p:cTn>
                              </p:par>
                              <p:par>
                                <p:cTn id="95" presetID="10"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500"/>
                                        <p:tgtEl>
                                          <p:spTgt spid="5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500"/>
                                        <p:tgtEl>
                                          <p:spTgt spid="34"/>
                                        </p:tgtEl>
                                      </p:cBhvr>
                                    </p:animEffect>
                                  </p:childTnLst>
                                </p:cTn>
                              </p:par>
                              <p:par>
                                <p:cTn id="106" presetID="10" presetClass="entr" presetSubtype="0"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
                                        </p:tgtEl>
                                        <p:attrNameLst>
                                          <p:attrName>style.visibility</p:attrName>
                                        </p:attrNameLst>
                                      </p:cBhvr>
                                      <p:to>
                                        <p:strVal val="visible"/>
                                      </p:to>
                                    </p:set>
                                    <p:animEffect transition="in" filter="fade">
                                      <p:cBhvr>
                                        <p:cTn id="1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9" grpId="0"/>
      <p:bldP spid="42" grpId="0"/>
      <p:bldP spid="3" grpId="0" animBg="1"/>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(ML)?</a:t>
            </a:r>
          </a:p>
        </p:txBody>
      </p:sp>
      <p:sp>
        <p:nvSpPr>
          <p:cNvPr id="3" name="Content Placeholder 2"/>
          <p:cNvSpPr>
            <a:spLocks noGrp="1"/>
          </p:cNvSpPr>
          <p:nvPr>
            <p:ph idx="1"/>
          </p:nvPr>
        </p:nvSpPr>
        <p:spPr>
          <a:xfrm>
            <a:off x="228600" y="1145286"/>
            <a:ext cx="8089490" cy="3024378"/>
          </a:xfrm>
        </p:spPr>
        <p:txBody>
          <a:bodyPr>
            <a:normAutofit fontScale="62500" lnSpcReduction="20000"/>
          </a:bodyPr>
          <a:lstStyle/>
          <a:p>
            <a:r>
              <a:rPr lang="en-US" dirty="0"/>
              <a:t>The field of ML stems from research on Artificial Intelligence (AI) in the 1950’s.</a:t>
            </a:r>
            <a:br>
              <a:rPr lang="en-US" dirty="0"/>
            </a:br>
            <a:r>
              <a:rPr lang="en-US" dirty="0"/>
              <a:t>Back then the goal was to replicate tedious human tasks using explicit rules (algorithms):</a:t>
            </a:r>
          </a:p>
          <a:p>
            <a:pPr marL="0" indent="0">
              <a:buNone/>
            </a:pPr>
            <a:endParaRPr lang="en-US" dirty="0"/>
          </a:p>
          <a:p>
            <a:pPr marL="228600" lvl="1" indent="0" algn="ctr">
              <a:buNone/>
            </a:pPr>
            <a:r>
              <a:rPr lang="en-US" b="1" dirty="0"/>
              <a:t>[Data + Rules =&gt; Answers],</a:t>
            </a:r>
          </a:p>
          <a:p>
            <a:pPr marL="228600" lvl="1" indent="0" algn="ctr">
              <a:buNone/>
            </a:pPr>
            <a:endParaRPr lang="en-US" dirty="0"/>
          </a:p>
          <a:p>
            <a:pPr marL="457200" lvl="2" indent="0">
              <a:buNone/>
            </a:pPr>
            <a:endParaRPr lang="en-US" dirty="0"/>
          </a:p>
          <a:p>
            <a:r>
              <a:rPr lang="en-US" dirty="0"/>
              <a:t>ML’s goal is to have a computer learn to </a:t>
            </a:r>
            <a:r>
              <a:rPr lang="en-US" i="1" dirty="0"/>
              <a:t>teach</a:t>
            </a:r>
            <a:r>
              <a:rPr lang="en-US" dirty="0"/>
              <a:t> </a:t>
            </a:r>
            <a:r>
              <a:rPr lang="en-US" i="1" dirty="0"/>
              <a:t>itself</a:t>
            </a:r>
            <a:r>
              <a:rPr lang="en-US" dirty="0"/>
              <a:t> an algorithm that produces a useful approximation of data:</a:t>
            </a:r>
          </a:p>
          <a:p>
            <a:endParaRPr lang="en-US" dirty="0"/>
          </a:p>
          <a:p>
            <a:pPr marL="228600" lvl="1" indent="0" algn="ctr">
              <a:buNone/>
            </a:pPr>
            <a:r>
              <a:rPr lang="en-US" b="1" dirty="0"/>
              <a:t>[Data + Answers =&gt; Rules],</a:t>
            </a:r>
          </a:p>
          <a:p>
            <a:pPr marL="228600" lvl="1" indent="0" algn="ctr">
              <a:buNone/>
            </a:pPr>
            <a:endParaRPr lang="en-US" b="1" dirty="0"/>
          </a:p>
          <a:p>
            <a:endParaRPr lang="en-US" dirty="0"/>
          </a:p>
          <a:p>
            <a:r>
              <a:rPr lang="en-US" dirty="0"/>
              <a:t>Buzzwords like “Deep Learning,” “Decision Trees,” ”Support Vector Machines,” etc. are </a:t>
            </a:r>
            <a:r>
              <a:rPr lang="en-US" i="1" dirty="0"/>
              <a:t>subfields</a:t>
            </a:r>
            <a:r>
              <a:rPr lang="en-US" dirty="0"/>
              <a:t> of ML.</a:t>
            </a:r>
            <a:endParaRPr lang="en-US" sz="1100" dirty="0"/>
          </a:p>
          <a:p>
            <a:endParaRPr lang="en-US" sz="400" dirty="0"/>
          </a:p>
          <a:p>
            <a:endParaRPr lang="en-US" b="1" dirty="0"/>
          </a:p>
        </p:txBody>
      </p:sp>
      <p:sp>
        <p:nvSpPr>
          <p:cNvPr id="4" name="Slide Number Placeholder 3"/>
          <p:cNvSpPr>
            <a:spLocks noGrp="1"/>
          </p:cNvSpPr>
          <p:nvPr>
            <p:ph type="sldNum" sz="quarter" idx="12"/>
          </p:nvPr>
        </p:nvSpPr>
        <p:spPr/>
        <p:txBody>
          <a:bodyPr/>
          <a:lstStyle/>
          <a:p>
            <a:fld id="{0235576B-7F3C-4840-ADD7-A9DF1158E3A5}" type="slidenum">
              <a:rPr lang="en-US" smtClean="0"/>
              <a:pPr/>
              <a:t>4</a:t>
            </a:fld>
            <a:endParaRPr lang="en-US"/>
          </a:p>
        </p:txBody>
      </p:sp>
    </p:spTree>
    <p:extLst>
      <p:ext uri="{BB962C8B-B14F-4D97-AF65-F5344CB8AC3E}">
        <p14:creationId xmlns:p14="http://schemas.microsoft.com/office/powerpoint/2010/main" val="246561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E27D-8C0A-D04F-8941-A7549108B184}"/>
              </a:ext>
            </a:extLst>
          </p:cNvPr>
          <p:cNvSpPr>
            <a:spLocks noGrp="1"/>
          </p:cNvSpPr>
          <p:nvPr>
            <p:ph type="title"/>
          </p:nvPr>
        </p:nvSpPr>
        <p:spPr/>
        <p:txBody>
          <a:bodyPr>
            <a:noAutofit/>
          </a:bodyPr>
          <a:lstStyle/>
          <a:p>
            <a:r>
              <a:rPr lang="en-US" sz="2400" dirty="0"/>
              <a:t>Attribute Selection – </a:t>
            </a:r>
            <a:r>
              <a:rPr lang="en-US" sz="2400" i="1" dirty="0"/>
              <a:t>Sometimes less is more</a:t>
            </a:r>
          </a:p>
        </p:txBody>
      </p:sp>
      <p:sp>
        <p:nvSpPr>
          <p:cNvPr id="4" name="Slide Number Placeholder 3">
            <a:extLst>
              <a:ext uri="{FF2B5EF4-FFF2-40B4-BE49-F238E27FC236}">
                <a16:creationId xmlns:a16="http://schemas.microsoft.com/office/drawing/2014/main" id="{CBBD9B71-7ACC-D447-A582-C043B3E464CE}"/>
              </a:ext>
            </a:extLst>
          </p:cNvPr>
          <p:cNvSpPr>
            <a:spLocks noGrp="1"/>
          </p:cNvSpPr>
          <p:nvPr>
            <p:ph type="sldNum" sz="quarter" idx="12"/>
          </p:nvPr>
        </p:nvSpPr>
        <p:spPr/>
        <p:txBody>
          <a:bodyPr/>
          <a:lstStyle/>
          <a:p>
            <a:fld id="{0235576B-7F3C-4840-ADD7-A9DF1158E3A5}" type="slidenum">
              <a:rPr lang="en-US" smtClean="0"/>
              <a:pPr/>
              <a:t>40</a:t>
            </a:fld>
            <a:endParaRPr lang="en-US"/>
          </a:p>
        </p:txBody>
      </p:sp>
      <p:sp>
        <p:nvSpPr>
          <p:cNvPr id="5" name="TextBox 4">
            <a:extLst>
              <a:ext uri="{FF2B5EF4-FFF2-40B4-BE49-F238E27FC236}">
                <a16:creationId xmlns:a16="http://schemas.microsoft.com/office/drawing/2014/main" id="{692965A2-9512-BA43-BFE4-28D8BB814926}"/>
              </a:ext>
            </a:extLst>
          </p:cNvPr>
          <p:cNvSpPr txBox="1"/>
          <p:nvPr/>
        </p:nvSpPr>
        <p:spPr>
          <a:xfrm>
            <a:off x="402966" y="993058"/>
            <a:ext cx="791512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Sometimes an attribute in your data set is not helpful for making predictions:</a:t>
            </a:r>
          </a:p>
          <a:p>
            <a:pPr marL="742950" lvl="1" indent="-285750">
              <a:buFont typeface="Arial" panose="020B0604020202020204" pitchFamily="34" charset="0"/>
              <a:buChar char="•"/>
            </a:pPr>
            <a:r>
              <a:rPr lang="en-US" dirty="0"/>
              <a:t>Perhaps it is not actually related to the problem?</a:t>
            </a:r>
          </a:p>
          <a:p>
            <a:pPr marL="742950" lvl="1" indent="-285750">
              <a:buFont typeface="Arial" panose="020B0604020202020204" pitchFamily="34" charset="0"/>
              <a:buChar char="•"/>
            </a:pPr>
            <a:r>
              <a:rPr lang="en-US" dirty="0"/>
              <a:t>It might be redundant if two variables are correlated and capture the same information?</a:t>
            </a:r>
          </a:p>
          <a:p>
            <a:pPr lvl="1"/>
            <a:endParaRPr lang="en-US" dirty="0"/>
          </a:p>
          <a:p>
            <a:pPr marL="285750" indent="-285750">
              <a:buFont typeface="Arial" panose="020B0604020202020204" pitchFamily="34" charset="0"/>
              <a:buChar char="•"/>
            </a:pPr>
            <a:r>
              <a:rPr lang="en-US" dirty="0"/>
              <a:t>The more attributes you have, the harder it is to understand your model. You may want to remove attributes that are not very important for good classifier performance or if your ML algorithm is very slow to run.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1" dirty="0">
                <a:solidFill>
                  <a:srgbClr val="C00000"/>
                </a:solidFill>
              </a:rPr>
              <a:t>Only apply attribute selection to training data – do not using your testing set. </a:t>
            </a:r>
            <a:r>
              <a:rPr lang="en-US" b="1" i="1" dirty="0">
                <a:solidFill>
                  <a:srgbClr val="C00000"/>
                </a:solidFill>
              </a:rPr>
              <a:t>Selecting attributes is part of the training process!</a:t>
            </a:r>
          </a:p>
        </p:txBody>
      </p:sp>
    </p:spTree>
    <p:extLst>
      <p:ext uri="{BB962C8B-B14F-4D97-AF65-F5344CB8AC3E}">
        <p14:creationId xmlns:p14="http://schemas.microsoft.com/office/powerpoint/2010/main" val="1830561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79FB-32A7-1348-9CE2-80F23E8E679F}"/>
              </a:ext>
            </a:extLst>
          </p:cNvPr>
          <p:cNvSpPr>
            <a:spLocks noGrp="1"/>
          </p:cNvSpPr>
          <p:nvPr>
            <p:ph type="title"/>
          </p:nvPr>
        </p:nvSpPr>
        <p:spPr/>
        <p:txBody>
          <a:bodyPr/>
          <a:lstStyle/>
          <a:p>
            <a:r>
              <a:rPr lang="en-US" dirty="0"/>
              <a:t>WEKA Experiment Environment</a:t>
            </a:r>
          </a:p>
        </p:txBody>
      </p:sp>
      <p:sp>
        <p:nvSpPr>
          <p:cNvPr id="4" name="Slide Number Placeholder 3">
            <a:extLst>
              <a:ext uri="{FF2B5EF4-FFF2-40B4-BE49-F238E27FC236}">
                <a16:creationId xmlns:a16="http://schemas.microsoft.com/office/drawing/2014/main" id="{79C4544C-D94D-A54C-8926-E52FA56EB216}"/>
              </a:ext>
            </a:extLst>
          </p:cNvPr>
          <p:cNvSpPr>
            <a:spLocks noGrp="1"/>
          </p:cNvSpPr>
          <p:nvPr>
            <p:ph type="sldNum" sz="quarter" idx="12"/>
          </p:nvPr>
        </p:nvSpPr>
        <p:spPr/>
        <p:txBody>
          <a:bodyPr/>
          <a:lstStyle/>
          <a:p>
            <a:fld id="{0235576B-7F3C-4840-ADD7-A9DF1158E3A5}" type="slidenum">
              <a:rPr lang="en-US" smtClean="0"/>
              <a:pPr/>
              <a:t>41</a:t>
            </a:fld>
            <a:endParaRPr lang="en-US"/>
          </a:p>
        </p:txBody>
      </p:sp>
      <p:pic>
        <p:nvPicPr>
          <p:cNvPr id="6" name="Picture 5">
            <a:extLst>
              <a:ext uri="{FF2B5EF4-FFF2-40B4-BE49-F238E27FC236}">
                <a16:creationId xmlns:a16="http://schemas.microsoft.com/office/drawing/2014/main" id="{D437A38F-51A8-AE44-9285-9D83DE01A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9108" y="1019427"/>
            <a:ext cx="5306996" cy="32321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A840095-74E2-4B49-9E4E-AD4D36C3A6AF}"/>
              </a:ext>
            </a:extLst>
          </p:cNvPr>
          <p:cNvSpPr txBox="1"/>
          <p:nvPr/>
        </p:nvSpPr>
        <p:spPr>
          <a:xfrm>
            <a:off x="2074606" y="4589002"/>
            <a:ext cx="6135013" cy="369332"/>
          </a:xfrm>
          <a:prstGeom prst="rect">
            <a:avLst/>
          </a:prstGeom>
          <a:noFill/>
        </p:spPr>
        <p:txBody>
          <a:bodyPr wrap="none" rtlCol="0">
            <a:spAutoFit/>
          </a:bodyPr>
          <a:lstStyle/>
          <a:p>
            <a:r>
              <a:rPr lang="en-US" b="1" i="1" dirty="0"/>
              <a:t>Used to more thoroughly test models and parameters!</a:t>
            </a:r>
          </a:p>
        </p:txBody>
      </p:sp>
    </p:spTree>
    <p:extLst>
      <p:ext uri="{BB962C8B-B14F-4D97-AF65-F5344CB8AC3E}">
        <p14:creationId xmlns:p14="http://schemas.microsoft.com/office/powerpoint/2010/main" val="4075732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1A75-EB55-2342-BB3D-30D26C129ED8}"/>
              </a:ext>
            </a:extLst>
          </p:cNvPr>
          <p:cNvSpPr>
            <a:spLocks noGrp="1"/>
          </p:cNvSpPr>
          <p:nvPr>
            <p:ph type="title"/>
          </p:nvPr>
        </p:nvSpPr>
        <p:spPr/>
        <p:txBody>
          <a:bodyPr/>
          <a:lstStyle/>
          <a:p>
            <a:r>
              <a:rPr lang="en-US" dirty="0"/>
              <a:t>Now Explore WEKA!</a:t>
            </a:r>
          </a:p>
        </p:txBody>
      </p:sp>
      <p:sp>
        <p:nvSpPr>
          <p:cNvPr id="3" name="Content Placeholder 2">
            <a:extLst>
              <a:ext uri="{FF2B5EF4-FFF2-40B4-BE49-F238E27FC236}">
                <a16:creationId xmlns:a16="http://schemas.microsoft.com/office/drawing/2014/main" id="{ECC88241-75F0-4342-A46A-76895BE2F945}"/>
              </a:ext>
            </a:extLst>
          </p:cNvPr>
          <p:cNvSpPr>
            <a:spLocks noGrp="1"/>
          </p:cNvSpPr>
          <p:nvPr>
            <p:ph idx="1"/>
          </p:nvPr>
        </p:nvSpPr>
        <p:spPr/>
        <p:txBody>
          <a:bodyPr>
            <a:normAutofit fontScale="70000" lnSpcReduction="20000"/>
          </a:bodyPr>
          <a:lstStyle/>
          <a:p>
            <a:r>
              <a:rPr lang="en-US" sz="1800" dirty="0"/>
              <a:t>Use the data sets you have to explore WEKA – try out new classifiers and attribute selection modes!</a:t>
            </a:r>
          </a:p>
          <a:p>
            <a:endParaRPr lang="en-US" sz="1800" dirty="0"/>
          </a:p>
          <a:p>
            <a:pPr marL="457200" lvl="2" indent="0" algn="ctr">
              <a:buNone/>
            </a:pPr>
            <a:r>
              <a:rPr lang="en-US" sz="2100" dirty="0">
                <a:hlinkClick r:id="rId2"/>
              </a:rPr>
              <a:t>https://dveltri.com/BCBB/WEKA/weka_challenge.zip</a:t>
            </a:r>
            <a:endParaRPr lang="en-US" sz="2100" dirty="0"/>
          </a:p>
          <a:p>
            <a:pPr marL="457200" lvl="2" indent="0" algn="ctr">
              <a:buNone/>
            </a:pPr>
            <a:endParaRPr lang="en-US" sz="1800" dirty="0"/>
          </a:p>
          <a:p>
            <a:r>
              <a:rPr lang="en-US" sz="1800" b="1" i="1" dirty="0">
                <a:solidFill>
                  <a:srgbClr val="0070C0"/>
                </a:solidFill>
              </a:rPr>
              <a:t>Optional Challenge: </a:t>
            </a:r>
            <a:r>
              <a:rPr lang="en-US" sz="1800" i="1" dirty="0"/>
              <a:t>Ask Dan for a “challenge mode” data set! </a:t>
            </a:r>
          </a:p>
          <a:p>
            <a:pPr lvl="1"/>
            <a:r>
              <a:rPr lang="en-US" sz="1500" dirty="0"/>
              <a:t>Contains training and testing data from outdoor pictures</a:t>
            </a:r>
          </a:p>
          <a:p>
            <a:pPr lvl="1"/>
            <a:endParaRPr lang="en-US" sz="1500" dirty="0"/>
          </a:p>
          <a:p>
            <a:pPr lvl="1"/>
            <a:r>
              <a:rPr lang="en-US" sz="1500" dirty="0"/>
              <a:t>Input attributes are various features made of photo pixel</a:t>
            </a:r>
            <a:br>
              <a:rPr lang="en-US" sz="1500" dirty="0"/>
            </a:br>
            <a:r>
              <a:rPr lang="en-US" sz="1500" dirty="0"/>
              <a:t>information (e.g. average amount of red pixels etc.)</a:t>
            </a:r>
          </a:p>
          <a:p>
            <a:pPr lvl="1"/>
            <a:endParaRPr lang="en-US" sz="1500" dirty="0"/>
          </a:p>
          <a:p>
            <a:pPr lvl="1"/>
            <a:r>
              <a:rPr lang="en-US" sz="1500" dirty="0"/>
              <a:t>Response classes are 7 different scenery types: </a:t>
            </a:r>
            <a:r>
              <a:rPr lang="en-US" sz="1500" dirty="0" err="1"/>
              <a:t>brickface</a:t>
            </a:r>
            <a:r>
              <a:rPr lang="en-US" sz="1500" dirty="0"/>
              <a:t>,</a:t>
            </a:r>
            <a:br>
              <a:rPr lang="en-US" sz="1500" dirty="0"/>
            </a:br>
            <a:r>
              <a:rPr lang="en-US" sz="1500" dirty="0"/>
              <a:t>sky, foliage, cement, windows, paths, and grass</a:t>
            </a:r>
          </a:p>
          <a:p>
            <a:pPr lvl="1"/>
            <a:endParaRPr lang="en-US" sz="1500" dirty="0"/>
          </a:p>
          <a:p>
            <a:pPr lvl="1"/>
            <a:r>
              <a:rPr lang="en-US" sz="1500" b="1" i="1" dirty="0"/>
              <a:t>HINT:</a:t>
            </a:r>
            <a:r>
              <a:rPr lang="en-US" sz="1500" i="1" dirty="0"/>
              <a:t> Its easy to do well on the training data, harder to do well</a:t>
            </a:r>
            <a:br>
              <a:rPr lang="en-US" sz="1500" i="1" dirty="0"/>
            </a:br>
            <a:r>
              <a:rPr lang="en-US" sz="1500" i="1" dirty="0"/>
              <a:t>on the testing set</a:t>
            </a:r>
          </a:p>
          <a:p>
            <a:pPr lvl="1"/>
            <a:endParaRPr lang="en-US" sz="1500" i="1" dirty="0"/>
          </a:p>
          <a:p>
            <a:pPr lvl="1"/>
            <a:r>
              <a:rPr lang="en-US" sz="1500" dirty="0"/>
              <a:t>Try to create the best performing model you can!</a:t>
            </a:r>
          </a:p>
        </p:txBody>
      </p:sp>
      <p:sp>
        <p:nvSpPr>
          <p:cNvPr id="4" name="Slide Number Placeholder 3">
            <a:extLst>
              <a:ext uri="{FF2B5EF4-FFF2-40B4-BE49-F238E27FC236}">
                <a16:creationId xmlns:a16="http://schemas.microsoft.com/office/drawing/2014/main" id="{FD9418A1-10CC-A545-891A-38FC3A8F90C2}"/>
              </a:ext>
            </a:extLst>
          </p:cNvPr>
          <p:cNvSpPr>
            <a:spLocks noGrp="1"/>
          </p:cNvSpPr>
          <p:nvPr>
            <p:ph type="sldNum" sz="quarter" idx="12"/>
          </p:nvPr>
        </p:nvSpPr>
        <p:spPr/>
        <p:txBody>
          <a:bodyPr/>
          <a:lstStyle/>
          <a:p>
            <a:fld id="{0235576B-7F3C-4840-ADD7-A9DF1158E3A5}" type="slidenum">
              <a:rPr lang="en-US" smtClean="0"/>
              <a:pPr/>
              <a:t>42</a:t>
            </a:fld>
            <a:endParaRPr lang="en-US"/>
          </a:p>
        </p:txBody>
      </p:sp>
      <p:pic>
        <p:nvPicPr>
          <p:cNvPr id="5" name="Picture 4">
            <a:extLst>
              <a:ext uri="{FF2B5EF4-FFF2-40B4-BE49-F238E27FC236}">
                <a16:creationId xmlns:a16="http://schemas.microsoft.com/office/drawing/2014/main" id="{F817B116-2D51-4346-A390-3D02BEFE0EB8}"/>
              </a:ext>
            </a:extLst>
          </p:cNvPr>
          <p:cNvPicPr>
            <a:picLocks noChangeAspect="1"/>
          </p:cNvPicPr>
          <p:nvPr/>
        </p:nvPicPr>
        <p:blipFill>
          <a:blip r:embed="rId3"/>
          <a:stretch>
            <a:fillRect/>
          </a:stretch>
        </p:blipFill>
        <p:spPr>
          <a:xfrm>
            <a:off x="6274751" y="2595717"/>
            <a:ext cx="2397915" cy="2547784"/>
          </a:xfrm>
          <a:prstGeom prst="rect">
            <a:avLst/>
          </a:prstGeom>
        </p:spPr>
      </p:pic>
      <p:sp>
        <p:nvSpPr>
          <p:cNvPr id="6" name="TextBox 5">
            <a:extLst>
              <a:ext uri="{FF2B5EF4-FFF2-40B4-BE49-F238E27FC236}">
                <a16:creationId xmlns:a16="http://schemas.microsoft.com/office/drawing/2014/main" id="{A89DD09E-BB60-5146-962B-B2B615D5D059}"/>
              </a:ext>
            </a:extLst>
          </p:cNvPr>
          <p:cNvSpPr txBox="1"/>
          <p:nvPr/>
        </p:nvSpPr>
        <p:spPr>
          <a:xfrm>
            <a:off x="4519142" y="4888233"/>
            <a:ext cx="1755609" cy="261610"/>
          </a:xfrm>
          <a:prstGeom prst="rect">
            <a:avLst/>
          </a:prstGeom>
          <a:noFill/>
        </p:spPr>
        <p:txBody>
          <a:bodyPr wrap="none" rtlCol="0">
            <a:spAutoFit/>
          </a:bodyPr>
          <a:lstStyle/>
          <a:p>
            <a:r>
              <a:rPr lang="en-US" sz="1050" dirty="0"/>
              <a:t>Image from: </a:t>
            </a:r>
            <a:r>
              <a:rPr lang="en-US" sz="1050" dirty="0" err="1"/>
              <a:t>stickpng.com</a:t>
            </a:r>
            <a:endParaRPr lang="en-US" sz="1050" dirty="0"/>
          </a:p>
        </p:txBody>
      </p:sp>
    </p:spTree>
    <p:extLst>
      <p:ext uri="{BB962C8B-B14F-4D97-AF65-F5344CB8AC3E}">
        <p14:creationId xmlns:p14="http://schemas.microsoft.com/office/powerpoint/2010/main" val="1605517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026E4-64EE-4E43-9026-516A7E0413B5}"/>
              </a:ext>
            </a:extLst>
          </p:cNvPr>
          <p:cNvSpPr>
            <a:spLocks noGrp="1"/>
          </p:cNvSpPr>
          <p:nvPr>
            <p:ph idx="1"/>
          </p:nvPr>
        </p:nvSpPr>
        <p:spPr/>
        <p:txBody>
          <a:bodyPr>
            <a:normAutofit lnSpcReduction="10000"/>
          </a:bodyPr>
          <a:lstStyle/>
          <a:p>
            <a:pPr marL="0" indent="0" algn="ctr">
              <a:buNone/>
            </a:pPr>
            <a:r>
              <a:rPr lang="en-US" i="1" dirty="0"/>
              <a:t>Thank you!</a:t>
            </a:r>
          </a:p>
          <a:p>
            <a:pPr marL="0" indent="0" algn="ctr">
              <a:buNone/>
            </a:pPr>
            <a:endParaRPr lang="en-US" i="1" dirty="0"/>
          </a:p>
          <a:p>
            <a:pPr marL="0" indent="0" algn="ctr">
              <a:buNone/>
            </a:pPr>
            <a:r>
              <a:rPr lang="en-US" dirty="0"/>
              <a:t>If you have any questions feel free to email me:</a:t>
            </a:r>
          </a:p>
          <a:p>
            <a:pPr marL="0" indent="0" algn="ctr">
              <a:buNone/>
            </a:pPr>
            <a:r>
              <a:rPr lang="en-US" dirty="0"/>
              <a:t>Dan Veltri</a:t>
            </a:r>
          </a:p>
          <a:p>
            <a:pPr marL="0" indent="0" algn="ctr">
              <a:buNone/>
            </a:pPr>
            <a:r>
              <a:rPr lang="en-US" dirty="0">
                <a:hlinkClick r:id="rId2"/>
              </a:rPr>
              <a:t>daniel.veltri@nih.gov</a:t>
            </a:r>
            <a:endParaRPr lang="en-US" dirty="0"/>
          </a:p>
          <a:p>
            <a:pPr marL="0" indent="0" algn="ctr">
              <a:buNone/>
            </a:pPr>
            <a:endParaRPr lang="en-US" dirty="0"/>
          </a:p>
          <a:p>
            <a:pPr marL="0" indent="0" algn="ctr">
              <a:buNone/>
            </a:pPr>
            <a:r>
              <a:rPr lang="en-US" dirty="0">
                <a:hlinkClick r:id="rId3"/>
              </a:rPr>
              <a:t>https://github.com/niaid/bcbb-training-intro-to-machine-learning</a:t>
            </a:r>
            <a:endParaRPr lang="en-US" dirty="0"/>
          </a:p>
          <a:p>
            <a:pPr marL="0" indent="0" algn="ctr">
              <a:buNone/>
            </a:pPr>
            <a:endParaRPr lang="en-US" dirty="0"/>
          </a:p>
          <a:p>
            <a:pPr marL="0" indent="0" algn="ctr">
              <a:buNone/>
            </a:pP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DA231E2-DEB4-E148-9E97-E10EFA5B56C3}"/>
              </a:ext>
            </a:extLst>
          </p:cNvPr>
          <p:cNvSpPr>
            <a:spLocks noGrp="1"/>
          </p:cNvSpPr>
          <p:nvPr>
            <p:ph type="sldNum" sz="quarter" idx="12"/>
          </p:nvPr>
        </p:nvSpPr>
        <p:spPr/>
        <p:txBody>
          <a:bodyPr/>
          <a:lstStyle/>
          <a:p>
            <a:fld id="{0235576B-7F3C-4840-ADD7-A9DF1158E3A5}" type="slidenum">
              <a:rPr lang="en-US" smtClean="0"/>
              <a:pPr/>
              <a:t>43</a:t>
            </a:fld>
            <a:endParaRPr lang="en-US"/>
          </a:p>
        </p:txBody>
      </p:sp>
    </p:spTree>
    <p:extLst>
      <p:ext uri="{BB962C8B-B14F-4D97-AF65-F5344CB8AC3E}">
        <p14:creationId xmlns:p14="http://schemas.microsoft.com/office/powerpoint/2010/main" val="2385348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2DA088-7C2A-6643-AF5A-5EC4179BA9C8}"/>
              </a:ext>
            </a:extLst>
          </p:cNvPr>
          <p:cNvSpPr>
            <a:spLocks noGrp="1"/>
          </p:cNvSpPr>
          <p:nvPr>
            <p:ph idx="1"/>
          </p:nvPr>
        </p:nvSpPr>
        <p:spPr>
          <a:xfrm>
            <a:off x="228600" y="2104102"/>
            <a:ext cx="7772400" cy="2353597"/>
          </a:xfrm>
        </p:spPr>
        <p:txBody>
          <a:bodyPr/>
          <a:lstStyle/>
          <a:p>
            <a:pPr marL="0" indent="0" algn="ctr">
              <a:buNone/>
            </a:pPr>
            <a:r>
              <a:rPr lang="en-US" dirty="0"/>
              <a:t>Extra Slides</a:t>
            </a:r>
          </a:p>
        </p:txBody>
      </p:sp>
      <p:sp>
        <p:nvSpPr>
          <p:cNvPr id="4" name="Slide Number Placeholder 3">
            <a:extLst>
              <a:ext uri="{FF2B5EF4-FFF2-40B4-BE49-F238E27FC236}">
                <a16:creationId xmlns:a16="http://schemas.microsoft.com/office/drawing/2014/main" id="{E7E1793B-9A60-754A-B8C3-4B3E9291A1AC}"/>
              </a:ext>
            </a:extLst>
          </p:cNvPr>
          <p:cNvSpPr>
            <a:spLocks noGrp="1"/>
          </p:cNvSpPr>
          <p:nvPr>
            <p:ph type="sldNum" sz="quarter" idx="12"/>
          </p:nvPr>
        </p:nvSpPr>
        <p:spPr/>
        <p:txBody>
          <a:bodyPr/>
          <a:lstStyle/>
          <a:p>
            <a:fld id="{0235576B-7F3C-4840-ADD7-A9DF1158E3A5}" type="slidenum">
              <a:rPr lang="en-US" smtClean="0"/>
              <a:pPr/>
              <a:t>44</a:t>
            </a:fld>
            <a:endParaRPr lang="en-US"/>
          </a:p>
        </p:txBody>
      </p:sp>
    </p:spTree>
    <p:extLst>
      <p:ext uri="{BB962C8B-B14F-4D97-AF65-F5344CB8AC3E}">
        <p14:creationId xmlns:p14="http://schemas.microsoft.com/office/powerpoint/2010/main" val="3556291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471" y="114300"/>
            <a:ext cx="7392629" cy="514350"/>
          </a:xfrm>
        </p:spPr>
        <p:txBody>
          <a:bodyPr>
            <a:noAutofit/>
          </a:bodyPr>
          <a:lstStyle/>
          <a:p>
            <a:r>
              <a:rPr lang="en-US" sz="2700" dirty="0"/>
              <a:t>Receiver Operator Curve (ROC)</a:t>
            </a:r>
          </a:p>
        </p:txBody>
      </p:sp>
      <p:pic>
        <p:nvPicPr>
          <p:cNvPr id="3075" name="Picture 3" descr="C:\Users\Dan\AppData\Local\Temp\Figure1_ROC_Curv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1923" y="1031773"/>
            <a:ext cx="4111727" cy="411172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a:cxnSpLocks/>
          </p:cNvCxnSpPr>
          <p:nvPr/>
        </p:nvCxnSpPr>
        <p:spPr>
          <a:xfrm flipV="1">
            <a:off x="2920181" y="1278194"/>
            <a:ext cx="3234813" cy="3224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40977" y="2940366"/>
            <a:ext cx="1877276" cy="300082"/>
          </a:xfrm>
          <a:prstGeom prst="rect">
            <a:avLst/>
          </a:prstGeom>
          <a:noFill/>
        </p:spPr>
        <p:txBody>
          <a:bodyPr wrap="square" rtlCol="0">
            <a:spAutoFit/>
            <a:scene3d>
              <a:camera prst="orthographicFront">
                <a:rot lat="0" lon="0" rev="2700000"/>
              </a:camera>
              <a:lightRig rig="threePt" dir="t"/>
            </a:scene3d>
          </a:bodyPr>
          <a:lstStyle/>
          <a:p>
            <a:r>
              <a:rPr lang="en-US" sz="1350" b="1" dirty="0"/>
              <a:t>RANDOM GUESS</a:t>
            </a:r>
          </a:p>
        </p:txBody>
      </p:sp>
      <p:sp>
        <p:nvSpPr>
          <p:cNvPr id="12" name="Right Arrow 11"/>
          <p:cNvSpPr/>
          <p:nvPr/>
        </p:nvSpPr>
        <p:spPr>
          <a:xfrm>
            <a:off x="4587520" y="3267867"/>
            <a:ext cx="464227" cy="126273"/>
          </a:xfrm>
          <a:prstGeom prst="rightArrow">
            <a:avLst/>
          </a:prstGeom>
          <a:solidFill>
            <a:srgbClr val="FF0000"/>
          </a:solidFill>
          <a:ln>
            <a:no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3847517" y="3441223"/>
            <a:ext cx="2590461" cy="369332"/>
          </a:xfrm>
          <a:prstGeom prst="rect">
            <a:avLst/>
          </a:prstGeom>
          <a:noFill/>
        </p:spPr>
        <p:txBody>
          <a:bodyPr wrap="square" rtlCol="0">
            <a:spAutoFit/>
            <a:scene3d>
              <a:camera prst="orthographicFront">
                <a:rot lat="0" lon="0" rev="2700000"/>
              </a:camera>
              <a:lightRig rig="threePt" dir="t"/>
            </a:scene3d>
          </a:bodyPr>
          <a:lstStyle/>
          <a:p>
            <a:r>
              <a:rPr lang="en-US" dirty="0">
                <a:solidFill>
                  <a:srgbClr val="FF0000"/>
                </a:solidFill>
              </a:rPr>
              <a:t>Wrong labels for data?</a:t>
            </a:r>
          </a:p>
        </p:txBody>
      </p:sp>
      <p:sp>
        <p:nvSpPr>
          <p:cNvPr id="18" name="TextBox 17"/>
          <p:cNvSpPr txBox="1"/>
          <p:nvPr/>
        </p:nvSpPr>
        <p:spPr>
          <a:xfrm>
            <a:off x="2831223" y="2498375"/>
            <a:ext cx="2535773" cy="369332"/>
          </a:xfrm>
          <a:prstGeom prst="rect">
            <a:avLst/>
          </a:prstGeom>
          <a:noFill/>
        </p:spPr>
        <p:txBody>
          <a:bodyPr wrap="square" rtlCol="0">
            <a:spAutoFit/>
            <a:scene3d>
              <a:camera prst="orthographicFront">
                <a:rot lat="0" lon="0" rev="2700000"/>
              </a:camera>
              <a:lightRig rig="threePt" dir="t"/>
            </a:scene3d>
          </a:bodyPr>
          <a:lstStyle/>
          <a:p>
            <a:r>
              <a:rPr lang="en-US" dirty="0">
                <a:solidFill>
                  <a:schemeClr val="accent1">
                    <a:lumMod val="75000"/>
                  </a:schemeClr>
                </a:solidFill>
              </a:rPr>
              <a:t>Better Performance</a:t>
            </a:r>
          </a:p>
        </p:txBody>
      </p:sp>
      <p:sp>
        <p:nvSpPr>
          <p:cNvPr id="19" name="Right Arrow 18"/>
          <p:cNvSpPr/>
          <p:nvPr/>
        </p:nvSpPr>
        <p:spPr>
          <a:xfrm>
            <a:off x="4119811" y="2721599"/>
            <a:ext cx="349071" cy="126273"/>
          </a:xfrm>
          <a:prstGeom prst="rightArrow">
            <a:avLst/>
          </a:prstGeom>
          <a:solidFill>
            <a:srgbClr val="0070C0"/>
          </a:solidFill>
          <a:ln>
            <a:noFill/>
          </a:ln>
          <a:scene3d>
            <a:camera prst="orthographicFront">
              <a:rot lat="0" lon="0" rev="81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1">
                  <a:lumMod val="75000"/>
                </a:schemeClr>
              </a:solidFill>
            </a:endParaRPr>
          </a:p>
        </p:txBody>
      </p:sp>
    </p:spTree>
    <p:extLst>
      <p:ext uri="{BB962C8B-B14F-4D97-AF65-F5344CB8AC3E}">
        <p14:creationId xmlns:p14="http://schemas.microsoft.com/office/powerpoint/2010/main" val="230282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animBg="1"/>
      <p:bldP spid="13" grpId="0"/>
      <p:bldP spid="18" grpId="0"/>
      <p:bldP spid="1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069"/>
            <a:ext cx="7886700" cy="807906"/>
          </a:xfrm>
        </p:spPr>
        <p:txBody>
          <a:bodyPr>
            <a:normAutofit/>
          </a:bodyPr>
          <a:lstStyle/>
          <a:p>
            <a:r>
              <a:rPr lang="en-US" dirty="0"/>
              <a:t>Dimensionality Reduction</a:t>
            </a:r>
          </a:p>
        </p:txBody>
      </p:sp>
      <p:pic>
        <p:nvPicPr>
          <p:cNvPr id="4" name="Picture 3"/>
          <p:cNvPicPr>
            <a:picLocks noChangeAspect="1"/>
          </p:cNvPicPr>
          <p:nvPr/>
        </p:nvPicPr>
        <p:blipFill>
          <a:blip r:embed="rId2"/>
          <a:stretch>
            <a:fillRect/>
          </a:stretch>
        </p:blipFill>
        <p:spPr>
          <a:xfrm>
            <a:off x="4259403" y="1522907"/>
            <a:ext cx="4055483" cy="2283726"/>
          </a:xfrm>
          <a:prstGeom prst="rect">
            <a:avLst/>
          </a:prstGeom>
        </p:spPr>
      </p:pic>
      <p:pic>
        <p:nvPicPr>
          <p:cNvPr id="5" name="Picture 4"/>
          <p:cNvPicPr>
            <a:picLocks noChangeAspect="1"/>
          </p:cNvPicPr>
          <p:nvPr/>
        </p:nvPicPr>
        <p:blipFill>
          <a:blip r:embed="rId3"/>
          <a:stretch>
            <a:fillRect/>
          </a:stretch>
        </p:blipFill>
        <p:spPr>
          <a:xfrm>
            <a:off x="523144" y="1198028"/>
            <a:ext cx="3426401" cy="3014162"/>
          </a:xfrm>
          <a:prstGeom prst="rect">
            <a:avLst/>
          </a:prstGeom>
        </p:spPr>
      </p:pic>
      <p:sp>
        <p:nvSpPr>
          <p:cNvPr id="6" name="TextBox 5"/>
          <p:cNvSpPr txBox="1"/>
          <p:nvPr/>
        </p:nvSpPr>
        <p:spPr>
          <a:xfrm>
            <a:off x="2627591" y="4511565"/>
            <a:ext cx="4213013" cy="461665"/>
          </a:xfrm>
          <a:prstGeom prst="rect">
            <a:avLst/>
          </a:prstGeom>
          <a:noFill/>
        </p:spPr>
        <p:txBody>
          <a:bodyPr wrap="none" rtlCol="0">
            <a:spAutoFit/>
          </a:bodyPr>
          <a:lstStyle/>
          <a:p>
            <a:pPr algn="ctr"/>
            <a:r>
              <a:rPr lang="en-US" sz="1200" dirty="0"/>
              <a:t>You can try this yourself! Sample </a:t>
            </a:r>
            <a:r>
              <a:rPr lang="en-US" sz="1200" dirty="0" err="1"/>
              <a:t>swiss</a:t>
            </a:r>
            <a:r>
              <a:rPr lang="en-US" sz="1200" dirty="0"/>
              <a:t> roll data at:</a:t>
            </a:r>
          </a:p>
          <a:p>
            <a:pPr algn="ctr"/>
            <a:r>
              <a:rPr lang="en-US" sz="1200" i="1" dirty="0">
                <a:solidFill>
                  <a:srgbClr val="0070C0"/>
                </a:solidFill>
              </a:rPr>
              <a:t>http://</a:t>
            </a:r>
            <a:r>
              <a:rPr lang="en-US" sz="1200" i="1" dirty="0" err="1">
                <a:solidFill>
                  <a:srgbClr val="0070C0"/>
                </a:solidFill>
              </a:rPr>
              <a:t>people.cs.uchicago.edu</a:t>
            </a:r>
            <a:r>
              <a:rPr lang="en-US" sz="1200" i="1" dirty="0">
                <a:solidFill>
                  <a:srgbClr val="0070C0"/>
                </a:solidFill>
              </a:rPr>
              <a:t>/~</a:t>
            </a:r>
            <a:r>
              <a:rPr lang="en-US" sz="1200" i="1" dirty="0" err="1">
                <a:solidFill>
                  <a:srgbClr val="0070C0"/>
                </a:solidFill>
              </a:rPr>
              <a:t>dinoj</a:t>
            </a:r>
            <a:r>
              <a:rPr lang="en-US" sz="1200" i="1" dirty="0">
                <a:solidFill>
                  <a:srgbClr val="0070C0"/>
                </a:solidFill>
              </a:rPr>
              <a:t>/manifold/</a:t>
            </a:r>
            <a:r>
              <a:rPr lang="en-US" sz="1200" i="1" dirty="0" err="1">
                <a:solidFill>
                  <a:srgbClr val="0070C0"/>
                </a:solidFill>
              </a:rPr>
              <a:t>swissroll.html</a:t>
            </a:r>
            <a:endParaRPr lang="en-US" sz="1200" i="1" dirty="0">
              <a:solidFill>
                <a:srgbClr val="0070C0"/>
              </a:solidFill>
            </a:endParaRPr>
          </a:p>
        </p:txBody>
      </p:sp>
    </p:spTree>
    <p:extLst>
      <p:ext uri="{BB962C8B-B14F-4D97-AF65-F5344CB8AC3E}">
        <p14:creationId xmlns:p14="http://schemas.microsoft.com/office/powerpoint/2010/main" val="101301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069"/>
            <a:ext cx="7886700" cy="840323"/>
          </a:xfrm>
        </p:spPr>
        <p:txBody>
          <a:bodyPr>
            <a:normAutofit/>
          </a:bodyPr>
          <a:lstStyle/>
          <a:p>
            <a:r>
              <a:rPr lang="en-US" dirty="0"/>
              <a:t>Principal Components Analysis</a:t>
            </a:r>
          </a:p>
        </p:txBody>
      </p:sp>
      <p:pic>
        <p:nvPicPr>
          <p:cNvPr id="5" name="Picture 4"/>
          <p:cNvPicPr>
            <a:picLocks noChangeAspect="1"/>
          </p:cNvPicPr>
          <p:nvPr/>
        </p:nvPicPr>
        <p:blipFill>
          <a:blip r:embed="rId2"/>
          <a:stretch>
            <a:fillRect/>
          </a:stretch>
        </p:blipFill>
        <p:spPr>
          <a:xfrm>
            <a:off x="737325" y="1086730"/>
            <a:ext cx="3426401" cy="3014162"/>
          </a:xfrm>
          <a:prstGeom prst="rect">
            <a:avLst/>
          </a:prstGeom>
        </p:spPr>
      </p:pic>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482" t="567"/>
          <a:stretch/>
        </p:blipFill>
        <p:spPr>
          <a:xfrm>
            <a:off x="4572000" y="1004242"/>
            <a:ext cx="3633239" cy="3398564"/>
          </a:xfrm>
          <a:prstGeom prst="rect">
            <a:avLst/>
          </a:prstGeom>
        </p:spPr>
      </p:pic>
    </p:spTree>
    <p:extLst>
      <p:ext uri="{BB962C8B-B14F-4D97-AF65-F5344CB8AC3E}">
        <p14:creationId xmlns:p14="http://schemas.microsoft.com/office/powerpoint/2010/main" val="2996289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noAutofit/>
          </a:bodyPr>
          <a:lstStyle/>
          <a:p>
            <a:pPr algn="l"/>
            <a:r>
              <a:rPr lang="en-US" sz="2800" dirty="0">
                <a:effectLst>
                  <a:outerShdw blurRad="38100" dist="38100" dir="2700000" algn="tl">
                    <a:srgbClr val="000000">
                      <a:alpha val="43137"/>
                    </a:srgbClr>
                  </a:outerShdw>
                </a:effectLst>
              </a:rPr>
              <a:t>Logistic Regression (LR)</a:t>
            </a:r>
          </a:p>
        </p:txBody>
      </p:sp>
      <p:sp>
        <p:nvSpPr>
          <p:cNvPr id="3" name="Content Placeholder 2"/>
          <p:cNvSpPr>
            <a:spLocks noGrp="1"/>
          </p:cNvSpPr>
          <p:nvPr>
            <p:ph idx="1"/>
          </p:nvPr>
        </p:nvSpPr>
        <p:spPr>
          <a:xfrm>
            <a:off x="457200" y="1056904"/>
            <a:ext cx="7876903" cy="3648446"/>
          </a:xfrm>
        </p:spPr>
        <p:txBody>
          <a:bodyPr>
            <a:normAutofit/>
          </a:bodyPr>
          <a:lstStyle/>
          <a:p>
            <a:pPr marL="0" indent="0">
              <a:buNone/>
            </a:pPr>
            <a:endParaRPr lang="en-US" sz="9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LR is a type of regression for binary prediction problems (the response classes are 0/1, TRUE/FALSE, etc.),</a:t>
            </a:r>
          </a:p>
          <a:p>
            <a:pPr marL="0" indent="0">
              <a:buNone/>
            </a:pPr>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It provides a smooth probabilistic transition between the two classes while also controlling for over-fitting,</a:t>
            </a:r>
          </a:p>
          <a:p>
            <a:endParaRPr lang="en-US" sz="2000" dirty="0">
              <a:effectLst>
                <a:outerShdw blurRad="38100" dist="38100" dir="2700000" algn="tl">
                  <a:srgbClr val="000000">
                    <a:alpha val="43137"/>
                  </a:srgbClr>
                </a:outerShdw>
              </a:effectLst>
            </a:endParaRPr>
          </a:p>
          <a:p>
            <a:r>
              <a:rPr lang="en-US" sz="2000" dirty="0">
                <a:effectLst>
                  <a:outerShdw blurRad="38100" dist="38100" dir="2700000" algn="tl">
                    <a:srgbClr val="000000">
                      <a:alpha val="43137"/>
                    </a:srgbClr>
                  </a:outerShdw>
                </a:effectLst>
              </a:rPr>
              <a:t>Output values are forced between [0,1]</a:t>
            </a:r>
            <a:endParaRPr lang="en-US" sz="2800" dirty="0">
              <a:effectLst>
                <a:outerShdw blurRad="38100" dist="38100" dir="2700000" algn="tl">
                  <a:srgbClr val="000000">
                    <a:alpha val="43137"/>
                  </a:srgbClr>
                </a:outerShdw>
              </a:effectLst>
            </a:endParaRPr>
          </a:p>
        </p:txBody>
      </p:sp>
      <p:sp>
        <p:nvSpPr>
          <p:cNvPr id="4" name="Slide Number Placeholder 3"/>
          <p:cNvSpPr>
            <a:spLocks noGrp="1"/>
          </p:cNvSpPr>
          <p:nvPr>
            <p:ph type="sldNum" sz="quarter" idx="12"/>
          </p:nvPr>
        </p:nvSpPr>
        <p:spPr/>
        <p:txBody>
          <a:bodyPr/>
          <a:lstStyle/>
          <a:p>
            <a:fld id="{F04B16D6-4CF5-4E06-9D1A-C76FB8D5E6CC}" type="slidenum">
              <a:rPr lang="en-US" smtClean="0"/>
              <a:t>48</a:t>
            </a:fld>
            <a:endParaRPr lang="en-US"/>
          </a:p>
        </p:txBody>
      </p:sp>
    </p:spTree>
    <p:extLst>
      <p:ext uri="{BB962C8B-B14F-4D97-AF65-F5344CB8AC3E}">
        <p14:creationId xmlns:p14="http://schemas.microsoft.com/office/powerpoint/2010/main" val="254058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800" dirty="0">
                <a:effectLst>
                  <a:outerShdw blurRad="38100" dist="38100" dir="2700000" algn="tl">
                    <a:srgbClr val="000000">
                      <a:alpha val="43137"/>
                    </a:srgbClr>
                  </a:outerShdw>
                </a:effectLst>
              </a:rPr>
              <a:t>Model Construction with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9814" y="989511"/>
                <a:ext cx="8072849" cy="3886200"/>
              </a:xfrm>
            </p:spPr>
            <p:txBody>
              <a:bodyPr>
                <a:noAutofit/>
              </a:bodyPr>
              <a:lstStyle/>
              <a:p>
                <a:r>
                  <a:rPr lang="en-US" sz="1800" dirty="0">
                    <a:effectLst>
                      <a:outerShdw blurRad="38100" dist="38100" dir="2700000" algn="tl">
                        <a:srgbClr val="000000">
                          <a:alpha val="43137"/>
                        </a:srgbClr>
                      </a:outerShdw>
                    </a:effectLst>
                  </a:rPr>
                  <a:t>Given a set of binary class labels </a:t>
                </a:r>
                <a14:m>
                  <m:oMath xmlns:m="http://schemas.openxmlformats.org/officeDocument/2006/math">
                    <m:r>
                      <a:rPr lang="en-US" sz="1800" b="0" i="1" smtClean="0">
                        <a:effectLst>
                          <a:outerShdw blurRad="38100" dist="38100" dir="2700000" algn="tl">
                            <a:srgbClr val="000000">
                              <a:alpha val="43137"/>
                            </a:srgbClr>
                          </a:outerShdw>
                        </a:effectLst>
                        <a:latin typeface="Cambria Math"/>
                      </a:rPr>
                      <m:t>𝑦</m:t>
                    </m:r>
                    <m:r>
                      <a:rPr lang="en-US" sz="1800" b="0" i="1" smtClean="0">
                        <a:effectLst>
                          <a:outerShdw blurRad="38100" dist="38100" dir="2700000" algn="tl">
                            <a:srgbClr val="000000">
                              <a:alpha val="43137"/>
                            </a:srgbClr>
                          </a:outerShdw>
                        </a:effectLst>
                        <a:latin typeface="Cambria Math"/>
                        <a:ea typeface="Cambria Math"/>
                      </a:rPr>
                      <m:t>∈</m:t>
                    </m:r>
                    <m:d>
                      <m:dPr>
                        <m:begChr m:val="{"/>
                        <m:endChr m:val="}"/>
                        <m:ctrlPr>
                          <a:rPr lang="en-US" sz="1800" b="0" i="1" smtClean="0">
                            <a:effectLst>
                              <a:outerShdw blurRad="38100" dist="38100" dir="2700000" algn="tl">
                                <a:srgbClr val="000000">
                                  <a:alpha val="43137"/>
                                </a:srgbClr>
                              </a:outerShdw>
                            </a:effectLst>
                            <a:latin typeface="Cambria Math" panose="02040503050406030204" pitchFamily="18" charset="0"/>
                            <a:ea typeface="Cambria Math"/>
                          </a:rPr>
                        </m:ctrlPr>
                      </m:dPr>
                      <m:e>
                        <m:r>
                          <a:rPr lang="en-US" sz="1800" b="0" i="1" smtClean="0">
                            <a:effectLst>
                              <a:outerShdw blurRad="38100" dist="38100" dir="2700000" algn="tl">
                                <a:srgbClr val="000000">
                                  <a:alpha val="43137"/>
                                </a:srgbClr>
                              </a:outerShdw>
                            </a:effectLst>
                            <a:latin typeface="Cambria Math"/>
                            <a:ea typeface="Cambria Math"/>
                          </a:rPr>
                          <m:t>0,1</m:t>
                        </m:r>
                      </m:e>
                    </m:d>
                  </m:oMath>
                </a14:m>
                <a:r>
                  <a:rPr lang="en-US" sz="1800" dirty="0">
                    <a:effectLst>
                      <a:outerShdw blurRad="38100" dist="38100" dir="2700000" algn="tl">
                        <a:srgbClr val="000000">
                          <a:alpha val="43137"/>
                        </a:srgbClr>
                      </a:outerShdw>
                    </a:effectLst>
                  </a:rPr>
                  <a:t>, we can provide the probability of a class for a </a:t>
                </a:r>
                <a:r>
                  <a:rPr lang="en-US" sz="1800" i="1" dirty="0">
                    <a:solidFill>
                      <a:srgbClr val="FF0000"/>
                    </a:solidFill>
                    <a:effectLst>
                      <a:outerShdw blurRad="38100" dist="38100" dir="2700000" algn="tl">
                        <a:srgbClr val="000000">
                          <a:alpha val="43137"/>
                        </a:srgbClr>
                      </a:outerShdw>
                    </a:effectLst>
                  </a:rPr>
                  <a:t>single</a:t>
                </a:r>
                <a:r>
                  <a:rPr lang="en-US" sz="1800" dirty="0">
                    <a:solidFill>
                      <a:srgbClr val="FF0000"/>
                    </a:solidFill>
                    <a:effectLst>
                      <a:outerShdw blurRad="38100" dist="38100" dir="2700000" algn="tl">
                        <a:srgbClr val="000000">
                          <a:alpha val="43137"/>
                        </a:srgbClr>
                      </a:outerShdw>
                    </a:effectLst>
                  </a:rPr>
                  <a:t> </a:t>
                </a:r>
                <a:r>
                  <a:rPr lang="en-US" sz="1800" dirty="0">
                    <a:effectLst>
                      <a:outerShdw blurRad="38100" dist="38100" dir="2700000" algn="tl">
                        <a:srgbClr val="000000">
                          <a:alpha val="43137"/>
                        </a:srgbClr>
                      </a:outerShdw>
                    </a:effectLst>
                  </a:rPr>
                  <a:t>attribute using the equation:</a:t>
                </a:r>
              </a:p>
              <a:p>
                <a:endParaRPr lang="en-US" sz="1800" b="1" dirty="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a:p>
                <a:pPr marL="0" indent="0">
                  <a:buNone/>
                </a:pPr>
                <a:endParaRPr lang="en-US" sz="1800" b="1" dirty="0">
                  <a:effectLst>
                    <a:outerShdw blurRad="38100" dist="38100" dir="2700000" algn="tl">
                      <a:srgbClr val="000000">
                        <a:alpha val="43137"/>
                      </a:srgbClr>
                    </a:outerShdw>
                  </a:effectLst>
                </a:endParaRPr>
              </a:p>
              <a:p>
                <a:r>
                  <a:rPr lang="en-US" sz="1800" dirty="0">
                    <a:effectLst>
                      <a:outerShdw blurRad="38100" dist="38100" dir="2700000" algn="tl">
                        <a:srgbClr val="000000">
                          <a:alpha val="43137"/>
                        </a:srgbClr>
                      </a:outerShdw>
                    </a:effectLst>
                  </a:rPr>
                  <a:t>Here, </a:t>
                </a:r>
                <a:r>
                  <a:rPr lang="en-US" sz="1800" b="1" i="1" dirty="0">
                    <a:effectLst>
                      <a:outerShdw blurRad="38100" dist="38100" dir="2700000" algn="tl">
                        <a:srgbClr val="000000">
                          <a:alpha val="43137"/>
                        </a:srgbClr>
                      </a:outerShdw>
                    </a:effectLst>
                  </a:rPr>
                  <a:t>b</a:t>
                </a:r>
                <a:r>
                  <a:rPr lang="en-US" sz="1800" dirty="0">
                    <a:effectLst>
                      <a:outerShdw blurRad="38100" dist="38100" dir="2700000" algn="tl">
                        <a:srgbClr val="000000">
                          <a:alpha val="43137"/>
                        </a:srgbClr>
                      </a:outerShdw>
                    </a:effectLst>
                  </a:rPr>
                  <a:t> are regression coefficients, and </a:t>
                </a:r>
                <a:r>
                  <a:rPr lang="en-US" sz="1800" b="1" i="1" dirty="0" err="1">
                    <a:effectLst>
                      <a:outerShdw blurRad="38100" dist="38100" dir="2700000" algn="tl">
                        <a:srgbClr val="000000">
                          <a:alpha val="43137"/>
                        </a:srgbClr>
                      </a:outerShdw>
                    </a:effectLst>
                  </a:rPr>
                  <a:t>x</a:t>
                </a:r>
                <a:r>
                  <a:rPr lang="en-US" sz="1800" b="1" i="1" baseline="-25000" dirty="0" err="1">
                    <a:effectLst>
                      <a:outerShdw blurRad="38100" dist="38100" dir="2700000" algn="tl">
                        <a:srgbClr val="000000">
                          <a:alpha val="43137"/>
                        </a:srgbClr>
                      </a:outerShdw>
                    </a:effectLst>
                  </a:rPr>
                  <a:t>j</a:t>
                </a:r>
                <a:r>
                  <a:rPr lang="en-US" sz="1800" i="1" baseline="-25000" dirty="0">
                    <a:effectLst>
                      <a:outerShdw blurRad="38100" dist="38100" dir="2700000" algn="tl">
                        <a:srgbClr val="000000">
                          <a:alpha val="43137"/>
                        </a:srgbClr>
                      </a:outerShdw>
                    </a:effectLst>
                  </a:rPr>
                  <a:t> </a:t>
                </a:r>
                <a:r>
                  <a:rPr lang="en-US" sz="1800" dirty="0">
                    <a:effectLst>
                      <a:outerShdw blurRad="38100" dist="38100" dir="2700000" algn="tl">
                        <a:srgbClr val="000000">
                          <a:alpha val="43137"/>
                        </a:srgbClr>
                      </a:outerShdw>
                    </a:effectLst>
                  </a:rPr>
                  <a:t>is the </a:t>
                </a:r>
                <a:r>
                  <a:rPr lang="en-US" sz="1800" b="1" i="1" dirty="0" err="1">
                    <a:effectLst>
                      <a:outerShdw blurRad="38100" dist="38100" dir="2700000" algn="tl">
                        <a:srgbClr val="000000">
                          <a:alpha val="43137"/>
                        </a:srgbClr>
                      </a:outerShdw>
                    </a:effectLst>
                  </a:rPr>
                  <a:t>j</a:t>
                </a:r>
                <a:r>
                  <a:rPr lang="en-US" sz="1800" b="1" i="1" baseline="30000" dirty="0" err="1">
                    <a:effectLst>
                      <a:outerShdw blurRad="38100" dist="38100" dir="2700000" algn="tl">
                        <a:srgbClr val="000000">
                          <a:alpha val="43137"/>
                        </a:srgbClr>
                      </a:outerShdw>
                    </a:effectLst>
                  </a:rPr>
                  <a:t>th</a:t>
                </a:r>
                <a:r>
                  <a:rPr lang="en-US" sz="1800" dirty="0">
                    <a:effectLst>
                      <a:outerShdw blurRad="38100" dist="38100" dir="2700000" algn="tl">
                        <a:srgbClr val="000000">
                          <a:alpha val="43137"/>
                        </a:srgbClr>
                      </a:outerShdw>
                    </a:effectLst>
                  </a:rPr>
                  <a:t> physicochemical feature. Note, we can now also calculate (1 - </a:t>
                </a:r>
                <a:r>
                  <a:rPr lang="el-GR" sz="1800" dirty="0">
                    <a:effectLst>
                      <a:outerShdw blurRad="38100" dist="38100" dir="2700000" algn="tl">
                        <a:srgbClr val="000000">
                          <a:alpha val="43137"/>
                        </a:srgbClr>
                      </a:outerShdw>
                    </a:effectLst>
                  </a:rPr>
                  <a:t>α</a:t>
                </a:r>
                <a:r>
                  <a:rPr lang="en-US" sz="1800" dirty="0">
                    <a:effectLst>
                      <a:outerShdw blurRad="38100" dist="38100" dir="2700000" algn="tl">
                        <a:srgbClr val="000000">
                          <a:alpha val="43137"/>
                        </a:srgbClr>
                      </a:outerShdw>
                    </a:effectLst>
                  </a:rPr>
                  <a:t>)·100% confidence intervals.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9814" y="989511"/>
                <a:ext cx="8072849" cy="3886200"/>
              </a:xfrm>
              <a:blipFill>
                <a:blip r:embed="rId2"/>
                <a:stretch>
                  <a:fillRect l="-1570" t="-1629" r="-2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763485" y="1783624"/>
                <a:ext cx="5150256" cy="986104"/>
              </a:xfrm>
              <a:prstGeom prst="rect">
                <a:avLst/>
              </a:prstGeom>
              <a:noFill/>
            </p:spPr>
            <p:txBody>
              <a:bodyPr wrap="none" rtlCol="0">
                <a:spAutoFit/>
              </a:bodyPr>
              <a:lstStyle/>
              <a:p>
                <a14:m>
                  <m:oMath xmlns:m="http://schemas.openxmlformats.org/officeDocument/2006/math">
                    <m:r>
                      <a:rPr lang="en-US" sz="3600" b="0" i="1" smtClean="0">
                        <a:latin typeface="Cambria Math"/>
                      </a:rPr>
                      <m:t>𝑃</m:t>
                    </m:r>
                    <m:d>
                      <m:dPr>
                        <m:ctrlPr>
                          <a:rPr lang="en-US" sz="3600" b="0" i="1" smtClean="0">
                            <a:latin typeface="Cambria Math" panose="02040503050406030204" pitchFamily="18" charset="0"/>
                          </a:rPr>
                        </m:ctrlPr>
                      </m:dPr>
                      <m:e>
                        <m:r>
                          <a:rPr lang="en-US" sz="3600" b="0" i="1" smtClean="0">
                            <a:latin typeface="Cambria Math"/>
                          </a:rPr>
                          <m:t>𝑦</m:t>
                        </m:r>
                        <m:r>
                          <a:rPr lang="en-US" sz="3600" b="0" i="1" smtClean="0">
                            <a:latin typeface="Cambria Math"/>
                          </a:rPr>
                          <m:t>=1|</m:t>
                        </m:r>
                        <m:r>
                          <a:rPr lang="en-US" sz="3600" b="0" i="1" smtClean="0">
                            <a:latin typeface="Cambria Math"/>
                          </a:rPr>
                          <m:t>𝑥𝑗</m:t>
                        </m:r>
                      </m:e>
                    </m:d>
                    <m:r>
                      <a:rPr lang="en-US" sz="3600" b="0" i="1" smtClean="0">
                        <a:latin typeface="Cambria Math"/>
                      </a:rPr>
                      <m:t>= </m:t>
                    </m:r>
                    <m:f>
                      <m:fPr>
                        <m:ctrlPr>
                          <a:rPr lang="en-US" sz="3600" b="0" i="1" smtClean="0">
                            <a:latin typeface="Cambria Math" panose="02040503050406030204" pitchFamily="18" charset="0"/>
                          </a:rPr>
                        </m:ctrlPr>
                      </m:fPr>
                      <m:num>
                        <m:sSup>
                          <m:sSupPr>
                            <m:ctrlPr>
                              <a:rPr lang="en-US" sz="3600" b="0" i="1" smtClean="0">
                                <a:latin typeface="Cambria Math" panose="02040503050406030204" pitchFamily="18" charset="0"/>
                              </a:rPr>
                            </m:ctrlPr>
                          </m:sSupPr>
                          <m:e>
                            <m:r>
                              <a:rPr lang="en-US" sz="3600" b="0" i="1" smtClean="0">
                                <a:latin typeface="Cambria Math"/>
                              </a:rPr>
                              <m:t>𝑒</m:t>
                            </m:r>
                          </m:e>
                          <m:sup>
                            <m:r>
                              <a:rPr lang="en-US" sz="3600" b="0" i="1" smtClean="0">
                                <a:latin typeface="Cambria Math"/>
                              </a:rPr>
                              <m:t>𝑏</m:t>
                            </m:r>
                            <m:r>
                              <a:rPr lang="en-US" sz="3600" b="0" i="1" baseline="-25000" smtClean="0">
                                <a:latin typeface="Cambria Math"/>
                              </a:rPr>
                              <m:t>0</m:t>
                            </m:r>
                            <m:r>
                              <a:rPr lang="en-US" sz="3600" b="0" i="1" smtClean="0">
                                <a:latin typeface="Cambria Math"/>
                              </a:rPr>
                              <m:t>+</m:t>
                            </m:r>
                            <m:r>
                              <a:rPr lang="en-US" sz="3600" b="0" i="1" smtClean="0">
                                <a:latin typeface="Cambria Math"/>
                              </a:rPr>
                              <m:t>𝑏</m:t>
                            </m:r>
                            <m:r>
                              <a:rPr lang="en-US" sz="3600" b="0" i="1" baseline="-25000" smtClean="0">
                                <a:latin typeface="Cambria Math"/>
                              </a:rPr>
                              <m:t>1</m:t>
                            </m:r>
                            <m:r>
                              <a:rPr lang="en-US" sz="3600" b="0" i="1" smtClean="0">
                                <a:latin typeface="Cambria Math"/>
                                <a:ea typeface="Cambria Math"/>
                              </a:rPr>
                              <m:t>∙</m:t>
                            </m:r>
                            <m:r>
                              <a:rPr lang="en-US" sz="3600" b="0" i="1" smtClean="0">
                                <a:latin typeface="Cambria Math"/>
                                <a:ea typeface="Cambria Math"/>
                              </a:rPr>
                              <m:t>𝑥𝑗</m:t>
                            </m:r>
                          </m:sup>
                        </m:sSup>
                      </m:num>
                      <m:den>
                        <m:r>
                          <a:rPr lang="en-US" sz="3600" b="0" i="1" smtClean="0">
                            <a:latin typeface="Cambria Math"/>
                          </a:rPr>
                          <m:t>1+</m:t>
                        </m:r>
                        <m:sSup>
                          <m:sSupPr>
                            <m:ctrlPr>
                              <a:rPr lang="en-US" sz="3600" b="0" i="1" smtClean="0">
                                <a:latin typeface="Cambria Math" panose="02040503050406030204" pitchFamily="18" charset="0"/>
                              </a:rPr>
                            </m:ctrlPr>
                          </m:sSupPr>
                          <m:e>
                            <m:r>
                              <a:rPr lang="en-US" sz="3600" b="0" i="1" smtClean="0">
                                <a:latin typeface="Cambria Math"/>
                              </a:rPr>
                              <m:t>𝑒</m:t>
                            </m:r>
                          </m:e>
                          <m:sup>
                            <m:r>
                              <a:rPr lang="en-US" sz="3600" i="1">
                                <a:latin typeface="Cambria Math"/>
                              </a:rPr>
                              <m:t>𝑏</m:t>
                            </m:r>
                            <m:r>
                              <a:rPr lang="en-US" sz="3600" i="1" baseline="-25000">
                                <a:latin typeface="Cambria Math"/>
                              </a:rPr>
                              <m:t>0</m:t>
                            </m:r>
                            <m:r>
                              <a:rPr lang="en-US" sz="3600" i="1">
                                <a:latin typeface="Cambria Math"/>
                              </a:rPr>
                              <m:t>+</m:t>
                            </m:r>
                            <m:r>
                              <a:rPr lang="en-US" sz="3600" i="1">
                                <a:latin typeface="Cambria Math"/>
                              </a:rPr>
                              <m:t>𝑏</m:t>
                            </m:r>
                            <m:r>
                              <a:rPr lang="en-US" sz="3600" i="1" baseline="-25000">
                                <a:latin typeface="Cambria Math"/>
                              </a:rPr>
                              <m:t>1</m:t>
                            </m:r>
                            <m:r>
                              <a:rPr lang="en-US" sz="3600" i="1">
                                <a:latin typeface="Cambria Math"/>
                                <a:ea typeface="Cambria Math"/>
                              </a:rPr>
                              <m:t>∙</m:t>
                            </m:r>
                            <m:r>
                              <a:rPr lang="en-US" sz="3600" b="0" i="1" smtClean="0">
                                <a:latin typeface="Cambria Math"/>
                                <a:ea typeface="Cambria Math"/>
                              </a:rPr>
                              <m:t>𝑥</m:t>
                            </m:r>
                            <m:r>
                              <a:rPr lang="en-US" sz="3600" b="0" i="1" baseline="-25000" smtClean="0">
                                <a:latin typeface="Cambria Math"/>
                                <a:ea typeface="Cambria Math"/>
                              </a:rPr>
                              <m:t>𝑗</m:t>
                            </m:r>
                          </m:sup>
                        </m:sSup>
                      </m:den>
                    </m:f>
                  </m:oMath>
                </a14:m>
                <a:r>
                  <a:rPr lang="en-US" sz="36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1763485" y="1783624"/>
                <a:ext cx="5150256" cy="986104"/>
              </a:xfrm>
              <a:prstGeom prst="rect">
                <a:avLst/>
              </a:prstGeom>
              <a:blipFill>
                <a:blip r:embed="rId3"/>
                <a:stretch>
                  <a:fillRect l="-1232" r="-1970" b="-7595"/>
                </a:stretch>
              </a:blipFill>
            </p:spPr>
            <p:txBody>
              <a:bodyPr/>
              <a:lstStyle/>
              <a:p>
                <a:r>
                  <a:rPr lang="en-US">
                    <a:noFill/>
                  </a:rPr>
                  <a:t> </a:t>
                </a:r>
              </a:p>
            </p:txBody>
          </p:sp>
        </mc:Fallback>
      </mc:AlternateContent>
    </p:spTree>
    <p:extLst>
      <p:ext uri="{BB962C8B-B14F-4D97-AF65-F5344CB8AC3E}">
        <p14:creationId xmlns:p14="http://schemas.microsoft.com/office/powerpoint/2010/main" val="246405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5</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 set of rules</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Tree>
    <p:extLst>
      <p:ext uri="{BB962C8B-B14F-4D97-AF65-F5344CB8AC3E}">
        <p14:creationId xmlns:p14="http://schemas.microsoft.com/office/powerpoint/2010/main" val="2635111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400" dirty="0">
                <a:effectLst>
                  <a:outerShdw blurRad="38100" dist="38100" dir="2700000" algn="tl">
                    <a:srgbClr val="000000">
                      <a:alpha val="43137"/>
                    </a:srgbClr>
                  </a:outerShdw>
                </a:effectLst>
              </a:rPr>
              <a:t>Model Construction with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599" y="1227908"/>
                <a:ext cx="8105504" cy="3174275"/>
              </a:xfrm>
            </p:spPr>
            <p:txBody>
              <a:bodyPr>
                <a:noAutofit/>
              </a:bodyPr>
              <a:lstStyle/>
              <a:p>
                <a:r>
                  <a:rPr lang="en-US" sz="1800" dirty="0">
                    <a:effectLst>
                      <a:outerShdw blurRad="38100" dist="38100" dir="2700000" algn="tl">
                        <a:srgbClr val="000000">
                          <a:alpha val="43137"/>
                        </a:srgbClr>
                      </a:outerShdw>
                    </a:effectLst>
                  </a:rPr>
                  <a:t>This can be extended to multiple predictors and cross-interactions if we treat </a:t>
                </a:r>
                <a:r>
                  <a:rPr lang="en-US" sz="1800" b="1" i="1" dirty="0">
                    <a:effectLst>
                      <a:outerShdw blurRad="38100" dist="38100" dir="2700000" algn="tl">
                        <a:srgbClr val="000000">
                          <a:alpha val="43137"/>
                        </a:srgbClr>
                      </a:outerShdw>
                    </a:effectLst>
                  </a:rPr>
                  <a:t>x</a:t>
                </a:r>
                <a:r>
                  <a:rPr lang="en-US" sz="1800" dirty="0">
                    <a:effectLst>
                      <a:outerShdw blurRad="38100" dist="38100" dir="2700000" algn="tl">
                        <a:srgbClr val="000000">
                          <a:alpha val="43137"/>
                        </a:srgbClr>
                      </a:outerShdw>
                    </a:effectLst>
                  </a:rPr>
                  <a:t> and </a:t>
                </a:r>
                <a:r>
                  <a:rPr lang="en-US" sz="1800" b="1" i="1" dirty="0">
                    <a:effectLst>
                      <a:outerShdw blurRad="38100" dist="38100" dir="2700000" algn="tl">
                        <a:srgbClr val="000000">
                          <a:alpha val="43137"/>
                        </a:srgbClr>
                      </a:outerShdw>
                    </a:effectLst>
                  </a:rPr>
                  <a:t>b</a:t>
                </a:r>
                <a:r>
                  <a:rPr lang="en-US" sz="1800" dirty="0">
                    <a:effectLst>
                      <a:outerShdw blurRad="38100" dist="38100" dir="2700000" algn="tl">
                        <a:srgbClr val="000000">
                          <a:alpha val="43137"/>
                        </a:srgbClr>
                      </a:outerShdw>
                    </a:effectLst>
                  </a:rPr>
                  <a:t> as </a:t>
                </a:r>
                <a:r>
                  <a:rPr lang="en-US" sz="1800" b="1" i="1" dirty="0">
                    <a:effectLst>
                      <a:outerShdw blurRad="38100" dist="38100" dir="2700000" algn="tl">
                        <a:srgbClr val="000000">
                          <a:alpha val="43137"/>
                        </a:srgbClr>
                      </a:outerShdw>
                    </a:effectLst>
                  </a:rPr>
                  <a:t>n</a:t>
                </a:r>
                <a:r>
                  <a:rPr lang="en-US" sz="1800" dirty="0">
                    <a:effectLst>
                      <a:outerShdw blurRad="38100" dist="38100" dir="2700000" algn="tl">
                        <a:srgbClr val="000000">
                          <a:alpha val="43137"/>
                        </a:srgbClr>
                      </a:outerShdw>
                    </a:effectLst>
                  </a:rPr>
                  <a:t>-dimensional vectors, where </a:t>
                </a:r>
                <a:r>
                  <a:rPr lang="en-US" sz="1800" b="1" i="1" dirty="0">
                    <a:effectLst>
                      <a:outerShdw blurRad="38100" dist="38100" dir="2700000" algn="tl">
                        <a:srgbClr val="000000">
                          <a:alpha val="43137"/>
                        </a:srgbClr>
                      </a:outerShdw>
                    </a:effectLst>
                  </a:rPr>
                  <a:t>n</a:t>
                </a:r>
                <a:r>
                  <a:rPr lang="en-US" sz="1800" dirty="0">
                    <a:effectLst>
                      <a:outerShdw blurRad="38100" dist="38100" dir="2700000" algn="tl">
                        <a:srgbClr val="000000">
                          <a:alpha val="43137"/>
                        </a:srgbClr>
                      </a:outerShdw>
                    </a:effectLst>
                  </a:rPr>
                  <a:t> is the number of features of interest: </a:t>
                </a:r>
              </a:p>
              <a:p>
                <a:endParaRPr lang="en-US" sz="1800" b="1" dirty="0">
                  <a:effectLst>
                    <a:outerShdw blurRad="38100" dist="38100" dir="2700000" algn="tl">
                      <a:srgbClr val="000000">
                        <a:alpha val="43137"/>
                      </a:srgbClr>
                    </a:outerShdw>
                  </a:effectLst>
                </a:endParaRPr>
              </a:p>
              <a:p>
                <a:endParaRPr lang="en-US" sz="1800" b="1" dirty="0">
                  <a:effectLst>
                    <a:outerShdw blurRad="38100" dist="38100" dir="2700000" algn="tl">
                      <a:srgbClr val="000000">
                        <a:alpha val="43137"/>
                      </a:srgbClr>
                    </a:outerShdw>
                  </a:effectLst>
                </a:endParaRPr>
              </a:p>
              <a:p>
                <a:pPr marL="0" indent="0">
                  <a:buNone/>
                </a:pPr>
                <a:endParaRPr lang="en-US" sz="1800" b="1" dirty="0">
                  <a:effectLst>
                    <a:outerShdw blurRad="38100" dist="38100" dir="2700000" algn="tl">
                      <a:srgbClr val="000000">
                        <a:alpha val="43137"/>
                      </a:srgbClr>
                    </a:outerShdw>
                  </a:effectLst>
                </a:endParaRPr>
              </a:p>
              <a:p>
                <a:endParaRPr lang="en-US" sz="1800" dirty="0">
                  <a:effectLst>
                    <a:outerShdw blurRad="38100" dist="38100" dir="2700000" algn="tl">
                      <a:srgbClr val="000000">
                        <a:alpha val="43137"/>
                      </a:srgbClr>
                    </a:outerShdw>
                  </a:effectLst>
                </a:endParaRPr>
              </a:p>
              <a:p>
                <a:r>
                  <a:rPr lang="en-US" sz="1800" dirty="0">
                    <a:effectLst>
                      <a:outerShdw blurRad="38100" dist="38100" dir="2700000" algn="tl">
                        <a:srgbClr val="000000">
                          <a:alpha val="43137"/>
                        </a:srgbClr>
                      </a:outerShdw>
                    </a:effectLst>
                  </a:rPr>
                  <a:t>Note, if we considered </a:t>
                </a:r>
                <a:r>
                  <a:rPr lang="en-US" sz="1800" i="1" dirty="0">
                    <a:effectLst>
                      <a:outerShdw blurRad="38100" dist="38100" dir="2700000" algn="tl">
                        <a:srgbClr val="000000">
                          <a:alpha val="43137"/>
                        </a:srgbClr>
                      </a:outerShdw>
                    </a:effectLst>
                  </a:rPr>
                  <a:t>ALL </a:t>
                </a:r>
                <a:r>
                  <a:rPr lang="en-US" sz="1800" dirty="0">
                    <a:effectLst>
                      <a:outerShdw blurRad="38100" dist="38100" dir="2700000" algn="tl">
                        <a:srgbClr val="000000">
                          <a:alpha val="43137"/>
                        </a:srgbClr>
                      </a:outerShdw>
                    </a:effectLst>
                  </a:rPr>
                  <a:t>interactions, we would get a model with </a:t>
                </a:r>
                <a14:m>
                  <m:oMath xmlns:m="http://schemas.openxmlformats.org/officeDocument/2006/math">
                    <m:sSup>
                      <m:sSupPr>
                        <m:ctrlPr>
                          <a:rPr lang="en-US" sz="1800" b="1" i="1" smtClean="0">
                            <a:effectLst>
                              <a:outerShdw blurRad="38100" dist="38100" dir="2700000" algn="tl">
                                <a:srgbClr val="000000">
                                  <a:alpha val="43137"/>
                                </a:srgbClr>
                              </a:outerShdw>
                            </a:effectLst>
                            <a:latin typeface="Cambria Math" panose="02040503050406030204" pitchFamily="18" charset="0"/>
                          </a:rPr>
                        </m:ctrlPr>
                      </m:sSupPr>
                      <m:e>
                        <m:r>
                          <a:rPr lang="en-US" sz="1800" b="1" i="1" smtClean="0">
                            <a:effectLst>
                              <a:outerShdw blurRad="38100" dist="38100" dir="2700000" algn="tl">
                                <a:srgbClr val="000000">
                                  <a:alpha val="43137"/>
                                </a:srgbClr>
                              </a:outerShdw>
                            </a:effectLst>
                            <a:latin typeface="Cambria Math"/>
                          </a:rPr>
                          <m:t>𝟐</m:t>
                        </m:r>
                      </m:e>
                      <m:sup>
                        <m:r>
                          <a:rPr lang="en-US" sz="1800" b="1" i="1" smtClean="0">
                            <a:effectLst>
                              <a:outerShdw blurRad="38100" dist="38100" dir="2700000" algn="tl">
                                <a:srgbClr val="000000">
                                  <a:alpha val="43137"/>
                                </a:srgbClr>
                              </a:outerShdw>
                            </a:effectLst>
                            <a:latin typeface="Cambria Math"/>
                          </a:rPr>
                          <m:t>𝒏</m:t>
                        </m:r>
                        <m:r>
                          <a:rPr lang="en-US" sz="1800" b="1" i="1" smtClean="0">
                            <a:effectLst>
                              <a:outerShdw blurRad="38100" dist="38100" dir="2700000" algn="tl">
                                <a:srgbClr val="000000">
                                  <a:alpha val="43137"/>
                                </a:srgbClr>
                              </a:outerShdw>
                            </a:effectLst>
                            <a:latin typeface="Cambria Math"/>
                          </a:rPr>
                          <m:t>−</m:t>
                        </m:r>
                        <m:r>
                          <a:rPr lang="en-US" sz="1800" b="1" i="1" smtClean="0">
                            <a:effectLst>
                              <a:outerShdw blurRad="38100" dist="38100" dir="2700000" algn="tl">
                                <a:srgbClr val="000000">
                                  <a:alpha val="43137"/>
                                </a:srgbClr>
                              </a:outerShdw>
                            </a:effectLst>
                            <a:latin typeface="Cambria Math"/>
                          </a:rPr>
                          <m:t>𝟏</m:t>
                        </m:r>
                      </m:sup>
                    </m:sSup>
                    <m:r>
                      <a:rPr lang="en-US" sz="1800" b="1" i="1" smtClean="0">
                        <a:effectLst>
                          <a:outerShdw blurRad="38100" dist="38100" dir="2700000" algn="tl">
                            <a:srgbClr val="000000">
                              <a:alpha val="43137"/>
                            </a:srgbClr>
                          </a:outerShdw>
                        </a:effectLst>
                        <a:latin typeface="Cambria Math"/>
                      </a:rPr>
                      <m:t> </m:t>
                    </m:r>
                  </m:oMath>
                </a14:m>
                <a:r>
                  <a:rPr lang="en-US" sz="1800" dirty="0">
                    <a:effectLst>
                      <a:outerShdw blurRad="38100" dist="38100" dir="2700000" algn="tl">
                        <a:srgbClr val="000000">
                          <a:alpha val="43137"/>
                        </a:srgbClr>
                      </a:outerShdw>
                    </a:effectLst>
                  </a:rPr>
                  <a:t>variables.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599" y="1227908"/>
                <a:ext cx="8105504" cy="3174275"/>
              </a:xfrm>
              <a:blipFill>
                <a:blip r:embed="rId2"/>
                <a:stretch>
                  <a:fillRect l="-1565" t="-2390" r="-17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53842" y="1962150"/>
                <a:ext cx="5088316" cy="11152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a:rPr>
                        <m:t>𝑃</m:t>
                      </m:r>
                      <m:d>
                        <m:dPr>
                          <m:ctrlPr>
                            <a:rPr lang="en-US" sz="3200" b="0" i="1" smtClean="0">
                              <a:latin typeface="Cambria Math" panose="02040503050406030204" pitchFamily="18" charset="0"/>
                            </a:rPr>
                          </m:ctrlPr>
                        </m:dPr>
                        <m:e>
                          <m:r>
                            <a:rPr lang="en-US" sz="3200" b="0" i="1" smtClean="0">
                              <a:latin typeface="Cambria Math"/>
                            </a:rPr>
                            <m:t>𝑦</m:t>
                          </m:r>
                          <m:r>
                            <a:rPr lang="en-US" sz="3200" b="0" i="1" smtClean="0">
                              <a:latin typeface="Cambria Math"/>
                            </a:rPr>
                            <m:t>=1|</m:t>
                          </m:r>
                          <m:r>
                            <a:rPr lang="en-US" sz="3200" b="1" i="1" smtClean="0">
                              <a:latin typeface="Cambria Math"/>
                            </a:rPr>
                            <m:t>𝒙</m:t>
                          </m:r>
                        </m:e>
                      </m:d>
                      <m:r>
                        <a:rPr lang="en-US" sz="3200" b="0" i="1" smtClean="0">
                          <a:latin typeface="Cambria Math"/>
                        </a:rPr>
                        <m:t>= </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a:rPr>
                                <m:t>𝑒</m:t>
                              </m:r>
                            </m:e>
                            <m:sup>
                              <m:r>
                                <a:rPr lang="en-US" sz="3200" b="0" i="1" smtClean="0">
                                  <a:latin typeface="Cambria Math"/>
                                </a:rPr>
                                <m:t>𝑏</m:t>
                              </m:r>
                              <m:r>
                                <a:rPr lang="en-US" sz="3200" b="0" i="1" baseline="-25000" smtClean="0">
                                  <a:latin typeface="Cambria Math"/>
                                </a:rPr>
                                <m:t>0</m:t>
                              </m:r>
                              <m:r>
                                <a:rPr lang="en-US" sz="3200" b="0" i="1" smtClean="0">
                                  <a:latin typeface="Cambria Math"/>
                                </a:rPr>
                                <m:t>+</m:t>
                              </m:r>
                              <m:r>
                                <a:rPr lang="en-US" sz="3200" b="1" i="1" smtClean="0">
                                  <a:latin typeface="Cambria Math"/>
                                </a:rPr>
                                <m:t>𝒙</m:t>
                              </m:r>
                              <m:r>
                                <a:rPr lang="en-US" sz="3200" b="0" i="1" baseline="30000" smtClean="0">
                                  <a:latin typeface="Cambria Math"/>
                                </a:rPr>
                                <m:t>𝑇</m:t>
                              </m:r>
                              <m:r>
                                <a:rPr lang="en-US" sz="3200" b="1" i="1" smtClean="0">
                                  <a:latin typeface="Cambria Math"/>
                                  <a:ea typeface="Cambria Math"/>
                                </a:rPr>
                                <m:t>·</m:t>
                              </m:r>
                              <m:r>
                                <a:rPr lang="en-US" sz="3200" b="1" i="1" smtClean="0">
                                  <a:latin typeface="Cambria Math"/>
                                  <a:ea typeface="Cambria Math"/>
                                </a:rPr>
                                <m:t>𝒃</m:t>
                              </m:r>
                            </m:sup>
                          </m:sSup>
                        </m:num>
                        <m:den>
                          <m:r>
                            <a:rPr lang="en-US" sz="3200" b="0" i="1" smtClean="0">
                              <a:latin typeface="Cambria Math"/>
                            </a:rPr>
                            <m:t>1+</m:t>
                          </m:r>
                          <m:sSup>
                            <m:sSupPr>
                              <m:ctrlPr>
                                <a:rPr lang="en-US" sz="3200" b="0" i="1" smtClean="0">
                                  <a:latin typeface="Cambria Math" panose="02040503050406030204" pitchFamily="18" charset="0"/>
                                </a:rPr>
                              </m:ctrlPr>
                            </m:sSupPr>
                            <m:e>
                              <m:r>
                                <a:rPr lang="en-US" sz="3200" b="0" i="1" smtClean="0">
                                  <a:latin typeface="Cambria Math"/>
                                </a:rPr>
                                <m:t>𝑒</m:t>
                              </m:r>
                            </m:e>
                            <m:sup>
                              <m:r>
                                <a:rPr lang="en-US" sz="3200" i="1">
                                  <a:latin typeface="Cambria Math"/>
                                </a:rPr>
                                <m:t>𝑏</m:t>
                              </m:r>
                              <m:r>
                                <a:rPr lang="en-US" sz="3200" i="1" baseline="-25000">
                                  <a:latin typeface="Cambria Math"/>
                                </a:rPr>
                                <m:t>0</m:t>
                              </m:r>
                              <m:r>
                                <a:rPr lang="en-US" sz="3200" i="1">
                                  <a:latin typeface="Cambria Math"/>
                                </a:rPr>
                                <m:t>+</m:t>
                              </m:r>
                              <m:r>
                                <a:rPr lang="en-US" sz="3200" b="1" i="1" smtClean="0">
                                  <a:latin typeface="Cambria Math"/>
                                </a:rPr>
                                <m:t>𝒙</m:t>
                              </m:r>
                              <m:r>
                                <a:rPr lang="en-US" sz="3200" b="0" i="1" baseline="30000" smtClean="0">
                                  <a:latin typeface="Cambria Math"/>
                                </a:rPr>
                                <m:t>𝑇</m:t>
                              </m:r>
                              <m:r>
                                <a:rPr lang="en-US" sz="3200" b="1" i="1" smtClean="0">
                                  <a:latin typeface="Cambria Math"/>
                                  <a:ea typeface="Cambria Math"/>
                                </a:rPr>
                                <m:t>·</m:t>
                              </m:r>
                              <m:r>
                                <a:rPr lang="en-US" sz="3200" b="1" i="1" smtClean="0">
                                  <a:latin typeface="Cambria Math"/>
                                  <a:ea typeface="Cambria Math"/>
                                </a:rPr>
                                <m:t>𝒃</m:t>
                              </m:r>
                            </m:sup>
                          </m:sSup>
                        </m:den>
                      </m:f>
                      <m:r>
                        <a:rPr lang="en-US" sz="3200" b="0" i="1" smtClean="0">
                          <a:latin typeface="Cambria Math"/>
                        </a:rPr>
                        <m:t>.</m:t>
                      </m:r>
                    </m:oMath>
                  </m:oMathPara>
                </a14:m>
                <a:endParaRPr lang="en-US"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1653842" y="1962150"/>
                <a:ext cx="5088316" cy="1115242"/>
              </a:xfrm>
              <a:prstGeom prst="rect">
                <a:avLst/>
              </a:prstGeom>
              <a:blipFill>
                <a:blip r:embed="rId3"/>
                <a:stretch>
                  <a:fillRect b="-6818"/>
                </a:stretch>
              </a:blipFill>
            </p:spPr>
            <p:txBody>
              <a:bodyPr/>
              <a:lstStyle/>
              <a:p>
                <a:r>
                  <a:rPr lang="en-US">
                    <a:noFill/>
                  </a:rPr>
                  <a:t> </a:t>
                </a:r>
              </a:p>
            </p:txBody>
          </p:sp>
        </mc:Fallback>
      </mc:AlternateContent>
    </p:spTree>
    <p:extLst>
      <p:ext uri="{BB962C8B-B14F-4D97-AF65-F5344CB8AC3E}">
        <p14:creationId xmlns:p14="http://schemas.microsoft.com/office/powerpoint/2010/main" val="3790340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5" y="129779"/>
            <a:ext cx="8229600" cy="613171"/>
          </a:xfrm>
        </p:spPr>
        <p:txBody>
          <a:bodyPr>
            <a:normAutofit/>
          </a:bodyPr>
          <a:lstStyle/>
          <a:p>
            <a:pPr algn="l"/>
            <a:r>
              <a:rPr lang="en-US" sz="2800" dirty="0"/>
              <a:t>How Many Nodes/Splits in a Tree?</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104502" y="926308"/>
                <a:ext cx="8334103" cy="4114800"/>
              </a:xfrm>
            </p:spPr>
            <p:txBody>
              <a:bodyPr>
                <a:normAutofit/>
              </a:bodyPr>
              <a:lstStyle/>
              <a:p>
                <a:r>
                  <a:rPr lang="en-US" sz="1700" dirty="0">
                    <a:effectLst/>
                  </a:rPr>
                  <a:t>We can consider a split to be “pure” if it perfectly separates queries into </a:t>
                </a:r>
                <a:r>
                  <a:rPr lang="en-US" sz="1700" b="1" i="1" dirty="0" err="1">
                    <a:effectLst/>
                  </a:rPr>
                  <a:t>i</a:t>
                </a:r>
                <a:r>
                  <a:rPr lang="en-US" sz="1700" dirty="0">
                    <a:effectLst/>
                  </a:rPr>
                  <a:t> correct classes (</a:t>
                </a:r>
                <a:r>
                  <a:rPr lang="en-US" sz="1700" b="1" dirty="0">
                    <a:effectLst/>
                  </a:rPr>
                  <a:t>C</a:t>
                </a:r>
                <a:r>
                  <a:rPr lang="en-US" sz="1700" b="1" baseline="-25000" dirty="0">
                    <a:effectLst/>
                  </a:rPr>
                  <a:t>i</a:t>
                </a:r>
                <a:r>
                  <a:rPr lang="en-US" sz="1700" dirty="0">
                    <a:effectLst/>
                  </a:rPr>
                  <a:t>). Since this rarely happens, we can select features for nodes based on a measure of </a:t>
                </a:r>
                <a:r>
                  <a:rPr lang="en-US" sz="1700" i="1" dirty="0">
                    <a:effectLst/>
                  </a:rPr>
                  <a:t>impurity</a:t>
                </a:r>
                <a:r>
                  <a:rPr lang="en-US" sz="1700" dirty="0">
                    <a:effectLst/>
                  </a:rPr>
                  <a:t>.  </a:t>
                </a:r>
              </a:p>
              <a:p>
                <a:endParaRPr lang="en-US" sz="600" dirty="0">
                  <a:effectLst/>
                </a:endParaRPr>
              </a:p>
              <a:p>
                <a:r>
                  <a:rPr lang="en-US" sz="1700" dirty="0">
                    <a:effectLst/>
                  </a:rPr>
                  <a:t>The probability of a class for an observation arriving at a given node is:</a:t>
                </a:r>
              </a:p>
              <a:p>
                <a:pPr marL="0" indent="0">
                  <a:buNone/>
                </a:pPr>
                <a:endParaRPr lang="en-US" sz="600" dirty="0">
                  <a:effectLst/>
                </a:endParaRPr>
              </a:p>
              <a:p>
                <a:pPr marL="0" indent="0">
                  <a:buNone/>
                </a:pPr>
                <a14:m>
                  <m:oMathPara xmlns:m="http://schemas.openxmlformats.org/officeDocument/2006/math">
                    <m:oMathParaPr>
                      <m:jc m:val="centerGroup"/>
                    </m:oMathParaPr>
                    <m:oMath xmlns:m="http://schemas.openxmlformats.org/officeDocument/2006/math">
                      <m:acc>
                        <m:accPr>
                          <m:chr m:val="̂"/>
                          <m:ctrlPr>
                            <a:rPr lang="en-US" sz="1700" b="1" i="1" smtClean="0">
                              <a:effectLst/>
                              <a:latin typeface="Cambria Math" panose="02040503050406030204" pitchFamily="18" charset="0"/>
                            </a:rPr>
                          </m:ctrlPr>
                        </m:accPr>
                        <m:e>
                          <m:r>
                            <a:rPr lang="en-US" sz="1700" b="1" i="1" smtClean="0">
                              <a:effectLst/>
                              <a:latin typeface="Cambria Math"/>
                            </a:rPr>
                            <m:t>𝑷</m:t>
                          </m:r>
                        </m:e>
                      </m:acc>
                      <m:d>
                        <m:dPr>
                          <m:ctrlPr>
                            <a:rPr lang="en-US" sz="1700" b="1" i="1" smtClean="0">
                              <a:effectLst/>
                              <a:latin typeface="Cambria Math" panose="02040503050406030204" pitchFamily="18" charset="0"/>
                            </a:rPr>
                          </m:ctrlPr>
                        </m:dPr>
                        <m:e>
                          <m:r>
                            <a:rPr lang="en-US" sz="1700" b="1" i="1" smtClean="0">
                              <a:effectLst/>
                              <a:latin typeface="Cambria Math"/>
                            </a:rPr>
                            <m:t>𝑪</m:t>
                          </m:r>
                          <m:r>
                            <a:rPr lang="en-US" sz="1700" b="1" i="1" baseline="-25000" smtClean="0">
                              <a:effectLst/>
                              <a:latin typeface="Cambria Math"/>
                            </a:rPr>
                            <m:t>𝒊</m:t>
                          </m:r>
                        </m:e>
                        <m:e>
                          <m:r>
                            <a:rPr lang="en-US" sz="1700" b="1" i="1" smtClean="0">
                              <a:effectLst/>
                              <a:latin typeface="Cambria Math"/>
                            </a:rPr>
                            <m:t>𝒙</m:t>
                          </m:r>
                          <m:r>
                            <a:rPr lang="en-US" sz="1700" b="1" i="1" smtClean="0">
                              <a:effectLst/>
                              <a:latin typeface="Cambria Math"/>
                            </a:rPr>
                            <m:t>,</m:t>
                          </m:r>
                          <m:r>
                            <a:rPr lang="en-US" sz="1700" b="1" i="1" smtClean="0">
                              <a:effectLst/>
                              <a:latin typeface="Cambria Math"/>
                            </a:rPr>
                            <m:t>𝒎</m:t>
                          </m:r>
                        </m:e>
                      </m:d>
                      <m:r>
                        <a:rPr lang="en-US" sz="1700" b="1" i="1" smtClean="0">
                          <a:effectLst/>
                          <a:latin typeface="Cambria Math"/>
                          <a:ea typeface="Cambria Math"/>
                        </a:rPr>
                        <m:t>≡</m:t>
                      </m:r>
                      <m:r>
                        <a:rPr lang="en-US" sz="1700" b="1" i="1">
                          <a:effectLst/>
                          <a:latin typeface="Cambria Math"/>
                          <a:ea typeface="Cambria Math"/>
                        </a:rPr>
                        <m:t>𝒑</m:t>
                      </m:r>
                      <m:r>
                        <a:rPr lang="en-US" sz="1700" b="1" i="1" baseline="30000">
                          <a:effectLst/>
                          <a:latin typeface="Cambria Math"/>
                          <a:ea typeface="Cambria Math"/>
                        </a:rPr>
                        <m:t>𝒊</m:t>
                      </m:r>
                      <m:r>
                        <a:rPr lang="en-US" sz="1700" b="1" i="1" baseline="-25000">
                          <a:effectLst/>
                          <a:latin typeface="Cambria Math"/>
                          <a:ea typeface="Cambria Math"/>
                        </a:rPr>
                        <m:t>𝒎</m:t>
                      </m:r>
                      <m:r>
                        <a:rPr lang="en-US" sz="1700" b="1" i="1" smtClean="0">
                          <a:effectLst/>
                          <a:latin typeface="Cambria Math"/>
                          <a:ea typeface="Cambria Math"/>
                        </a:rPr>
                        <m:t>=</m:t>
                      </m:r>
                      <m:f>
                        <m:fPr>
                          <m:ctrlPr>
                            <a:rPr lang="en-US" sz="1700" b="1" i="1" smtClean="0">
                              <a:effectLst/>
                              <a:latin typeface="Cambria Math" panose="02040503050406030204" pitchFamily="18" charset="0"/>
                              <a:ea typeface="Cambria Math"/>
                            </a:rPr>
                          </m:ctrlPr>
                        </m:fPr>
                        <m:num>
                          <m:r>
                            <a:rPr lang="en-US" sz="1700" b="1" i="1" smtClean="0">
                              <a:effectLst/>
                              <a:latin typeface="Cambria Math"/>
                              <a:ea typeface="Cambria Math"/>
                            </a:rPr>
                            <m:t>𝑵</m:t>
                          </m:r>
                          <m:r>
                            <a:rPr lang="en-US" sz="1700" b="1" i="1" baseline="30000" smtClean="0">
                              <a:effectLst/>
                              <a:latin typeface="Cambria Math"/>
                              <a:ea typeface="Cambria Math"/>
                            </a:rPr>
                            <m:t>𝒊</m:t>
                          </m:r>
                          <m:r>
                            <a:rPr lang="en-US" sz="1700" b="1" i="1" baseline="-25000" smtClean="0">
                              <a:effectLst/>
                              <a:latin typeface="Cambria Math"/>
                              <a:ea typeface="Cambria Math"/>
                            </a:rPr>
                            <m:t>𝒎</m:t>
                          </m:r>
                        </m:num>
                        <m:den>
                          <m:r>
                            <a:rPr lang="en-US" sz="1700" b="1" i="1" smtClean="0">
                              <a:effectLst/>
                              <a:latin typeface="Cambria Math"/>
                              <a:ea typeface="Cambria Math"/>
                            </a:rPr>
                            <m:t>𝑵</m:t>
                          </m:r>
                          <m:r>
                            <a:rPr lang="en-US" sz="1700" b="1" i="1" baseline="-25000" smtClean="0">
                              <a:effectLst/>
                              <a:latin typeface="Cambria Math"/>
                              <a:ea typeface="Cambria Math"/>
                            </a:rPr>
                            <m:t>𝒎</m:t>
                          </m:r>
                        </m:den>
                      </m:f>
                      <m:r>
                        <a:rPr lang="en-US" sz="1700" b="1" i="1" smtClean="0">
                          <a:effectLst/>
                          <a:latin typeface="Cambria Math"/>
                          <a:ea typeface="Cambria Math"/>
                        </a:rPr>
                        <m:t>.</m:t>
                      </m:r>
                    </m:oMath>
                  </m:oMathPara>
                </a14:m>
                <a:endParaRPr lang="en-US" sz="1700" b="1" dirty="0">
                  <a:effectLst/>
                </a:endParaRPr>
              </a:p>
              <a:p>
                <a:pPr marL="0" indent="0">
                  <a:buNone/>
                </a:pPr>
                <a:endParaRPr lang="en-US" sz="500" dirty="0">
                  <a:effectLst/>
                </a:endParaRPr>
              </a:p>
              <a:p>
                <a:pPr marL="0" indent="0" algn="ctr">
                  <a:buNone/>
                </a:pPr>
                <a:r>
                  <a:rPr lang="en-US" sz="1700" dirty="0">
                    <a:effectLst/>
                  </a:rPr>
                  <a:t>   </a:t>
                </a:r>
                <a:r>
                  <a:rPr lang="en-US" sz="1300" dirty="0">
                    <a:effectLst/>
                  </a:rPr>
                  <a:t>Here, </a:t>
                </a:r>
                <a:r>
                  <a:rPr lang="en-US" sz="1300" b="1" dirty="0">
                    <a:effectLst/>
                  </a:rPr>
                  <a:t>x</a:t>
                </a:r>
                <a:r>
                  <a:rPr lang="en-US" sz="1300" dirty="0">
                    <a:effectLst/>
                  </a:rPr>
                  <a:t> is an observation, </a:t>
                </a:r>
                <a:r>
                  <a:rPr lang="en-US" sz="1300" b="1" dirty="0">
                    <a:effectLst/>
                  </a:rPr>
                  <a:t>m</a:t>
                </a:r>
                <a:r>
                  <a:rPr lang="en-US" sz="1300" dirty="0">
                    <a:effectLst/>
                  </a:rPr>
                  <a:t> is a node and </a:t>
                </a:r>
                <a:r>
                  <a:rPr lang="en-US" sz="1300" b="1" dirty="0">
                    <a:effectLst/>
                  </a:rPr>
                  <a:t>N</a:t>
                </a:r>
                <a:r>
                  <a:rPr lang="en-US" sz="1300" b="1" baseline="-25000" dirty="0">
                    <a:effectLst/>
                  </a:rPr>
                  <a:t>m</a:t>
                </a:r>
                <a:r>
                  <a:rPr lang="en-US" sz="1300" dirty="0">
                    <a:effectLst/>
                  </a:rPr>
                  <a:t> is the number of training observations which reach it.</a:t>
                </a:r>
              </a:p>
              <a:p>
                <a:pPr marL="0" indent="0" algn="ctr">
                  <a:buNone/>
                </a:pPr>
                <a14:m>
                  <m:oMath xmlns:m="http://schemas.openxmlformats.org/officeDocument/2006/math">
                    <m:r>
                      <a:rPr lang="en-US" sz="1300" b="1" i="1">
                        <a:effectLst/>
                        <a:latin typeface="Cambria Math"/>
                        <a:ea typeface="Cambria Math"/>
                      </a:rPr>
                      <m:t>𝑵</m:t>
                    </m:r>
                    <m:r>
                      <a:rPr lang="en-US" sz="1300" b="1" i="1" baseline="30000">
                        <a:effectLst/>
                        <a:latin typeface="Cambria Math"/>
                        <a:ea typeface="Cambria Math"/>
                      </a:rPr>
                      <m:t>𝒊</m:t>
                    </m:r>
                    <m:r>
                      <a:rPr lang="en-US" sz="1300" b="1" i="1" baseline="-25000">
                        <a:effectLst/>
                        <a:latin typeface="Cambria Math"/>
                        <a:ea typeface="Cambria Math"/>
                      </a:rPr>
                      <m:t>𝒎</m:t>
                    </m:r>
                  </m:oMath>
                </a14:m>
                <a:r>
                  <a:rPr lang="en-US" sz="1300" dirty="0">
                    <a:effectLst/>
                  </a:rPr>
                  <a:t> is the proportion of observations at </a:t>
                </a:r>
                <a:r>
                  <a:rPr lang="en-US" sz="1300" b="1" dirty="0">
                    <a:effectLst/>
                  </a:rPr>
                  <a:t>N</a:t>
                </a:r>
                <a:r>
                  <a:rPr lang="en-US" sz="1300" b="1" baseline="-25000" dirty="0">
                    <a:effectLst/>
                  </a:rPr>
                  <a:t>m</a:t>
                </a:r>
                <a:r>
                  <a:rPr lang="en-US" sz="1300" dirty="0">
                    <a:effectLst/>
                  </a:rPr>
                  <a:t> belonging to </a:t>
                </a:r>
                <a:r>
                  <a:rPr lang="en-US" sz="1300" b="1" dirty="0">
                    <a:effectLst/>
                  </a:rPr>
                  <a:t>C</a:t>
                </a:r>
                <a:r>
                  <a:rPr lang="en-US" sz="1300" b="1" baseline="-25000" dirty="0">
                    <a:effectLst/>
                  </a:rPr>
                  <a:t>i</a:t>
                </a:r>
                <a:r>
                  <a:rPr lang="en-US" sz="600" dirty="0">
                    <a:effectLst/>
                  </a:rPr>
                  <a:t>.</a:t>
                </a:r>
              </a:p>
              <a:p>
                <a:pPr marL="0" indent="0" algn="ctr">
                  <a:buNone/>
                </a:pPr>
                <a:endParaRPr lang="en-US" sz="600" dirty="0">
                  <a:effectLst/>
                </a:endParaRPr>
              </a:p>
              <a:p>
                <a:r>
                  <a:rPr lang="en-US" sz="1700" dirty="0">
                    <a:effectLst/>
                  </a:rPr>
                  <a:t>If </a:t>
                </a:r>
                <a14:m>
                  <m:oMath xmlns:m="http://schemas.openxmlformats.org/officeDocument/2006/math">
                    <m:r>
                      <a:rPr lang="en-US" sz="1700" b="1" i="1">
                        <a:effectLst/>
                        <a:latin typeface="Cambria Math"/>
                        <a:ea typeface="Cambria Math"/>
                      </a:rPr>
                      <m:t>𝒑</m:t>
                    </m:r>
                    <m:r>
                      <a:rPr lang="en-US" sz="1700" b="1" i="1" baseline="30000">
                        <a:effectLst/>
                        <a:latin typeface="Cambria Math"/>
                        <a:ea typeface="Cambria Math"/>
                      </a:rPr>
                      <m:t>𝒊</m:t>
                    </m:r>
                    <m:r>
                      <a:rPr lang="en-US" sz="1700" b="1" i="1" baseline="-25000">
                        <a:effectLst/>
                        <a:latin typeface="Cambria Math"/>
                        <a:ea typeface="Cambria Math"/>
                      </a:rPr>
                      <m:t>𝒎</m:t>
                    </m:r>
                  </m:oMath>
                </a14:m>
                <a:r>
                  <a:rPr lang="en-US" sz="1700" dirty="0">
                    <a:effectLst/>
                  </a:rPr>
                  <a:t> for all </a:t>
                </a:r>
                <a:r>
                  <a:rPr lang="en-US" sz="1700" b="1" i="1" dirty="0" err="1">
                    <a:effectLst/>
                  </a:rPr>
                  <a:t>i</a:t>
                </a:r>
                <a:r>
                  <a:rPr lang="en-US" sz="1700" b="1" i="1" dirty="0">
                    <a:effectLst/>
                  </a:rPr>
                  <a:t> </a:t>
                </a:r>
                <a:r>
                  <a:rPr lang="en-US" sz="1700" dirty="0">
                    <a:effectLst/>
                  </a:rPr>
                  <a:t>are </a:t>
                </a:r>
                <a:r>
                  <a:rPr lang="en-US" sz="1700" b="1" dirty="0">
                    <a:effectLst/>
                  </a:rPr>
                  <a:t>0 </a:t>
                </a:r>
                <a:r>
                  <a:rPr lang="en-US" sz="1700" i="1" dirty="0">
                    <a:effectLst/>
                  </a:rPr>
                  <a:t>or</a:t>
                </a:r>
                <a:r>
                  <a:rPr lang="en-US" sz="1700" dirty="0">
                    <a:effectLst/>
                  </a:rPr>
                  <a:t> </a:t>
                </a:r>
                <a:r>
                  <a:rPr lang="en-US" sz="1700" b="1" dirty="0">
                    <a:effectLst/>
                  </a:rPr>
                  <a:t>1</a:t>
                </a:r>
                <a:r>
                  <a:rPr lang="en-US" sz="1700" dirty="0">
                    <a:effectLst/>
                  </a:rPr>
                  <a:t>, node </a:t>
                </a:r>
                <a:r>
                  <a:rPr lang="en-US" sz="1700" b="1" dirty="0">
                    <a:effectLst/>
                  </a:rPr>
                  <a:t>m </a:t>
                </a:r>
                <a:r>
                  <a:rPr lang="en-US" sz="1700" dirty="0">
                    <a:effectLst/>
                  </a:rPr>
                  <a:t>is pure and no more splits are needed.</a:t>
                </a:r>
              </a:p>
              <a:p>
                <a:pPr marL="0" indent="0">
                  <a:buNone/>
                </a:pPr>
                <a:endParaRPr lang="en-US" sz="600" dirty="0">
                  <a:effectLst/>
                </a:endParaRPr>
              </a:p>
              <a:p>
                <a:r>
                  <a:rPr lang="en-US" sz="1700" dirty="0">
                    <a:effectLst/>
                  </a:rPr>
                  <a:t>Different measures of impurity can be used to measure how well a split performs. Common examples are: entropy, Gini index, or misclassification error.</a:t>
                </a:r>
              </a:p>
              <a:p>
                <a:endParaRPr lang="en-US" sz="2000" dirty="0">
                  <a:effectLst/>
                </a:endParaRPr>
              </a:p>
              <a:p>
                <a:endParaRPr lang="en-US" dirty="0">
                  <a:effectLst/>
                </a:endParaRP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104502" y="926308"/>
                <a:ext cx="8334103" cy="4114800"/>
              </a:xfrm>
              <a:blipFill>
                <a:blip r:embed="rId3"/>
                <a:stretch>
                  <a:fillRect l="-1218" t="-1538" r="-1218"/>
                </a:stretch>
              </a:blipFill>
            </p:spPr>
            <p:txBody>
              <a:bodyPr/>
              <a:lstStyle/>
              <a:p>
                <a:r>
                  <a:rPr lang="en-US">
                    <a:noFill/>
                  </a:rPr>
                  <a:t> </a:t>
                </a:r>
              </a:p>
            </p:txBody>
          </p:sp>
        </mc:Fallback>
      </mc:AlternateContent>
      <p:sp>
        <p:nvSpPr>
          <p:cNvPr id="9" name="TextBox 8"/>
          <p:cNvSpPr txBox="1"/>
          <p:nvPr/>
        </p:nvSpPr>
        <p:spPr>
          <a:xfrm>
            <a:off x="2970762" y="4821981"/>
            <a:ext cx="5467843" cy="307777"/>
          </a:xfrm>
          <a:prstGeom prst="rect">
            <a:avLst/>
          </a:prstGeom>
          <a:noFill/>
        </p:spPr>
        <p:txBody>
          <a:bodyPr wrap="none" rtlCol="0">
            <a:spAutoFit/>
          </a:bodyPr>
          <a:lstStyle/>
          <a:p>
            <a:r>
              <a:rPr lang="en-US" sz="1400" dirty="0"/>
              <a:t>Source: </a:t>
            </a:r>
            <a:r>
              <a:rPr lang="en-US" sz="1400" dirty="0" err="1"/>
              <a:t>Alpaydin</a:t>
            </a:r>
            <a:r>
              <a:rPr lang="en-US" sz="1400" dirty="0"/>
              <a:t> (2010) </a:t>
            </a:r>
            <a:r>
              <a:rPr lang="en-US" sz="1400" i="1" dirty="0"/>
              <a:t>Intro to ML</a:t>
            </a:r>
            <a:r>
              <a:rPr lang="en-US" sz="1400" dirty="0"/>
              <a:t>. MIT Press 2</a:t>
            </a:r>
            <a:r>
              <a:rPr lang="en-US" sz="1400" baseline="30000" dirty="0"/>
              <a:t>nd</a:t>
            </a:r>
            <a:r>
              <a:rPr lang="en-US" sz="1400" dirty="0"/>
              <a:t> Ed. pp185-192.</a:t>
            </a:r>
          </a:p>
        </p:txBody>
      </p:sp>
      <p:sp>
        <p:nvSpPr>
          <p:cNvPr id="6" name="Slide Number Placeholder 3"/>
          <p:cNvSpPr txBox="1">
            <a:spLocks/>
          </p:cNvSpPr>
          <p:nvPr/>
        </p:nvSpPr>
        <p:spPr>
          <a:xfrm>
            <a:off x="6858000" y="4767264"/>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A07D0-957F-435C-98EF-A12FB89C167C}" type="slidenum">
              <a:rPr lang="en-US" smtClean="0"/>
              <a:pPr/>
              <a:t>51</a:t>
            </a:fld>
            <a:endParaRPr lang="en-US" dirty="0"/>
          </a:p>
        </p:txBody>
      </p:sp>
    </p:spTree>
    <p:extLst>
      <p:ext uri="{BB962C8B-B14F-4D97-AF65-F5344CB8AC3E}">
        <p14:creationId xmlns:p14="http://schemas.microsoft.com/office/powerpoint/2010/main" val="209335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animEffect transition="in" filter="fade">
                                      <p:cBhvr>
                                        <p:cTn id="13" dur="500"/>
                                        <p:tgtEl>
                                          <p:spTgt spid="7">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fade">
                                      <p:cBhvr>
                                        <p:cTn id="16" dur="500"/>
                                        <p:tgtEl>
                                          <p:spTgt spid="7">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fade">
                                      <p:cBhvr>
                                        <p:cTn id="19" dur="500"/>
                                        <p:tgtEl>
                                          <p:spTgt spid="7">
                                            <p:txEl>
                                              <p:pRg st="7" end="7"/>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9" end="9"/>
                                            </p:txEl>
                                          </p:spTgt>
                                        </p:tgtEl>
                                        <p:attrNameLst>
                                          <p:attrName>style.visibility</p:attrName>
                                        </p:attrNameLst>
                                      </p:cBhvr>
                                      <p:to>
                                        <p:strVal val="visible"/>
                                      </p:to>
                                    </p:set>
                                    <p:animEffect transition="in" filter="fade">
                                      <p:cBhvr>
                                        <p:cTn id="22" dur="500"/>
                                        <p:tgtEl>
                                          <p:spTgt spid="7">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animEffect transition="in" filter="fade">
                                      <p:cBhvr>
                                        <p:cTn id="2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947" y="174906"/>
            <a:ext cx="8229600" cy="613171"/>
          </a:xfrm>
        </p:spPr>
        <p:txBody>
          <a:bodyPr>
            <a:normAutofit/>
          </a:bodyPr>
          <a:lstStyle/>
          <a:p>
            <a:pPr algn="l"/>
            <a:r>
              <a:rPr lang="en-US" sz="2800" dirty="0"/>
              <a:t>Random Forest® - An </a:t>
            </a:r>
            <a:r>
              <a:rPr lang="en-US" sz="2800" i="1" dirty="0"/>
              <a:t>Ensemble</a:t>
            </a:r>
            <a:r>
              <a:rPr lang="en-US" sz="2800" dirty="0"/>
              <a:t> of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944176"/>
                <a:ext cx="8229600" cy="3927872"/>
              </a:xfrm>
            </p:spPr>
            <p:txBody>
              <a:bodyPr>
                <a:normAutofit/>
              </a:bodyPr>
              <a:lstStyle/>
              <a:p>
                <a:r>
                  <a:rPr lang="en-US" sz="1400" dirty="0">
                    <a:effectLst/>
                  </a:rPr>
                  <a:t>Introduced by Leo Breiman</a:t>
                </a:r>
                <a:r>
                  <a:rPr lang="en-US" sz="1400" baseline="30000" dirty="0">
                    <a:effectLst/>
                  </a:rPr>
                  <a:t>1</a:t>
                </a:r>
                <a:r>
                  <a:rPr lang="en-US" sz="1400" dirty="0">
                    <a:effectLst/>
                  </a:rPr>
                  <a:t> in 2001, Random Forest (RF) borrows from his earlier work</a:t>
                </a:r>
                <a:r>
                  <a:rPr lang="en-US" sz="1400" baseline="30000" dirty="0">
                    <a:effectLst/>
                  </a:rPr>
                  <a:t>2</a:t>
                </a:r>
                <a:r>
                  <a:rPr lang="en-US" sz="1400" dirty="0">
                    <a:effectLst/>
                  </a:rPr>
                  <a:t> on combining decision trees with bootstrap aggregation called “bagging.”</a:t>
                </a:r>
              </a:p>
              <a:p>
                <a:endParaRPr lang="en-US" sz="900" i="1" dirty="0">
                  <a:effectLst/>
                </a:endParaRPr>
              </a:p>
              <a:p>
                <a:r>
                  <a:rPr lang="en-US" sz="1400" dirty="0">
                    <a:effectLst/>
                  </a:rPr>
                  <a:t>Bagging uses small samples of the data to train trees using </a:t>
                </a:r>
                <a:r>
                  <a:rPr lang="en-US" sz="1400" i="1" dirty="0">
                    <a:effectLst/>
                  </a:rPr>
                  <a:t>all</a:t>
                </a:r>
                <a:r>
                  <a:rPr lang="en-US" sz="1400" dirty="0">
                    <a:effectLst/>
                  </a:rPr>
                  <a:t> features. After making predictions with all the trees, we can count the “votes” to get a final answer. </a:t>
                </a:r>
              </a:p>
              <a:p>
                <a:endParaRPr lang="en-US" sz="900" dirty="0">
                  <a:effectLst/>
                </a:endParaRPr>
              </a:p>
              <a:p>
                <a:r>
                  <a:rPr lang="en-US" sz="1400" dirty="0">
                    <a:effectLst/>
                  </a:rPr>
                  <a:t>RF expands on this by also using a bootstrap approach (with replacement) for the </a:t>
                </a:r>
                <a:r>
                  <a:rPr lang="en-US" sz="1400" i="1" dirty="0">
                    <a:effectLst/>
                  </a:rPr>
                  <a:t>features</a:t>
                </a:r>
                <a:r>
                  <a:rPr lang="en-US" sz="1400" dirty="0">
                    <a:effectLst/>
                  </a:rPr>
                  <a:t> considered at each split in a tree. Typically, </a:t>
                </a:r>
                <a14:m>
                  <m:oMath xmlns:m="http://schemas.openxmlformats.org/officeDocument/2006/math">
                    <m:rad>
                      <m:radPr>
                        <m:degHide m:val="on"/>
                        <m:ctrlPr>
                          <a:rPr lang="en-US" sz="1100" i="1" smtClean="0">
                            <a:effectLst/>
                            <a:latin typeface="Cambria Math" panose="02040503050406030204" pitchFamily="18" charset="0"/>
                          </a:rPr>
                        </m:ctrlPr>
                      </m:radPr>
                      <m:deg/>
                      <m:e>
                        <m:r>
                          <a:rPr lang="en-US" sz="1100" b="0" i="1" smtClean="0">
                            <a:effectLst/>
                            <a:latin typeface="Cambria Math"/>
                          </a:rPr>
                          <m:t>𝑝</m:t>
                        </m:r>
                        <m:r>
                          <a:rPr lang="en-US" sz="1100" b="0" i="1" smtClean="0">
                            <a:effectLst/>
                            <a:latin typeface="Cambria Math"/>
                          </a:rPr>
                          <m:t>−1</m:t>
                        </m:r>
                      </m:e>
                    </m:rad>
                  </m:oMath>
                </a14:m>
                <a:r>
                  <a:rPr lang="en-US" sz="1400" dirty="0">
                    <a:effectLst/>
                  </a:rPr>
                  <a:t> or log</a:t>
                </a:r>
                <a:r>
                  <a:rPr lang="en-US" sz="1400" baseline="-25000" dirty="0">
                    <a:effectLst/>
                  </a:rPr>
                  <a:t>2</a:t>
                </a:r>
                <a:r>
                  <a:rPr lang="en-US" sz="1400" dirty="0">
                    <a:effectLst/>
                  </a:rPr>
                  <a:t>(</a:t>
                </a:r>
                <a:r>
                  <a:rPr lang="en-US" sz="1400" i="1" dirty="0">
                    <a:effectLst/>
                  </a:rPr>
                  <a:t>p</a:t>
                </a:r>
                <a:r>
                  <a:rPr lang="en-US" sz="1400" dirty="0">
                    <a:effectLst/>
                  </a:rPr>
                  <a:t>) + 1 features are randomly selected.</a:t>
                </a:r>
              </a:p>
              <a:p>
                <a:endParaRPr lang="en-US" sz="900" dirty="0">
                  <a:effectLst/>
                </a:endParaRPr>
              </a:p>
              <a:p>
                <a:r>
                  <a:rPr lang="en-US" sz="1400" b="1" dirty="0">
                    <a:effectLst/>
                  </a:rPr>
                  <a:t>Benefits of this approach: </a:t>
                </a:r>
                <a:r>
                  <a:rPr lang="en-US" sz="1400" dirty="0">
                    <a:effectLst/>
                  </a:rPr>
                  <a:t>it reduces testing error and prediction variance, its fast (since we train on smaller samples), and it can work with many data types. By keeping track of errors during training, it can also estimate testing error quite well.</a:t>
                </a:r>
              </a:p>
              <a:p>
                <a:endParaRPr lang="en-US" sz="900" dirty="0">
                  <a:effectLst/>
                </a:endParaRPr>
              </a:p>
              <a:p>
                <a:r>
                  <a:rPr lang="en-US" sz="1400" b="1" dirty="0">
                    <a:effectLst/>
                  </a:rPr>
                  <a:t>Downsides to RF: </a:t>
                </a:r>
                <a:r>
                  <a:rPr lang="en-US" sz="1400" dirty="0">
                    <a:effectLst/>
                  </a:rPr>
                  <a:t>how do you visualize 100’s of trees!? We need to perform feature ranking to get an idea of which features are important to avoid a “black box.” </a:t>
                </a:r>
                <a:endParaRPr lang="en-US" sz="18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944176"/>
                <a:ext cx="8229600" cy="3927872"/>
              </a:xfrm>
              <a:blipFill>
                <a:blip r:embed="rId4"/>
                <a:stretch>
                  <a:fillRect l="-1233" t="-965" r="-1079"/>
                </a:stretch>
              </a:blipFill>
            </p:spPr>
            <p:txBody>
              <a:bodyPr/>
              <a:lstStyle/>
              <a:p>
                <a:r>
                  <a:rPr lang="en-US">
                    <a:noFill/>
                  </a:rPr>
                  <a:t> </a:t>
                </a:r>
              </a:p>
            </p:txBody>
          </p:sp>
        </mc:Fallback>
      </mc:AlternateContent>
      <p:sp>
        <p:nvSpPr>
          <p:cNvPr id="5" name="TextBox 4"/>
          <p:cNvSpPr txBox="1"/>
          <p:nvPr/>
        </p:nvSpPr>
        <p:spPr>
          <a:xfrm>
            <a:off x="1942227" y="4884980"/>
            <a:ext cx="7156705" cy="261610"/>
          </a:xfrm>
          <a:prstGeom prst="rect">
            <a:avLst/>
          </a:prstGeom>
          <a:noFill/>
        </p:spPr>
        <p:txBody>
          <a:bodyPr wrap="square" rtlCol="0">
            <a:spAutoFit/>
          </a:bodyPr>
          <a:lstStyle/>
          <a:p>
            <a:r>
              <a:rPr lang="en-US" sz="1050" dirty="0"/>
              <a:t>[1] </a:t>
            </a:r>
            <a:r>
              <a:rPr lang="en-US" sz="1050" dirty="0" err="1"/>
              <a:t>Breiman</a:t>
            </a:r>
            <a:r>
              <a:rPr lang="en-US" sz="1050" dirty="0"/>
              <a:t> (2001) </a:t>
            </a:r>
            <a:r>
              <a:rPr lang="en-US" sz="1050" i="1" dirty="0"/>
              <a:t>Machine Learning </a:t>
            </a:r>
            <a:r>
              <a:rPr lang="en-US" sz="1050" dirty="0"/>
              <a:t>45(1):5-32.  [2] </a:t>
            </a:r>
            <a:r>
              <a:rPr lang="en-US" sz="1050" dirty="0" err="1"/>
              <a:t>Breiman</a:t>
            </a:r>
            <a:r>
              <a:rPr lang="en-US" sz="1050" dirty="0"/>
              <a:t> (1994) </a:t>
            </a:r>
            <a:r>
              <a:rPr lang="en-US" sz="1050" i="1" dirty="0"/>
              <a:t>Machine Learning</a:t>
            </a:r>
            <a:r>
              <a:rPr lang="en-US" sz="1050" dirty="0"/>
              <a:t> 24(2):123-140</a:t>
            </a:r>
            <a:r>
              <a:rPr lang="en-US" sz="1050" i="1" dirty="0"/>
              <a:t>.</a:t>
            </a:r>
          </a:p>
        </p:txBody>
      </p:sp>
      <p:sp>
        <p:nvSpPr>
          <p:cNvPr id="6" name="Slide Number Placeholder 3"/>
          <p:cNvSpPr txBox="1">
            <a:spLocks/>
          </p:cNvSpPr>
          <p:nvPr/>
        </p:nvSpPr>
        <p:spPr>
          <a:xfrm>
            <a:off x="6858000" y="4767264"/>
            <a:ext cx="2133600" cy="27384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BA07D0-957F-435C-98EF-A12FB89C167C}" type="slidenum">
              <a:rPr lang="en-US" smtClean="0"/>
              <a:pPr/>
              <a:t>52</a:t>
            </a:fld>
            <a:endParaRPr lang="en-US" dirty="0"/>
          </a:p>
        </p:txBody>
      </p:sp>
      <p:sp>
        <p:nvSpPr>
          <p:cNvPr id="8" name="Flowchart: Or 7"/>
          <p:cNvSpPr/>
          <p:nvPr/>
        </p:nvSpPr>
        <p:spPr>
          <a:xfrm>
            <a:off x="3352800" y="2479769"/>
            <a:ext cx="2057400" cy="1828800"/>
          </a:xfrm>
          <a:prstGeom prst="flowChar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148290" y="2281738"/>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Isosceles Triangle 9"/>
          <p:cNvSpPr/>
          <p:nvPr/>
        </p:nvSpPr>
        <p:spPr>
          <a:xfrm>
            <a:off x="6567390" y="2815138"/>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2</a:t>
            </a:r>
          </a:p>
        </p:txBody>
      </p:sp>
      <p:sp>
        <p:nvSpPr>
          <p:cNvPr id="11" name="Isosceles Triangle 10"/>
          <p:cNvSpPr/>
          <p:nvPr/>
        </p:nvSpPr>
        <p:spPr>
          <a:xfrm>
            <a:off x="5805390" y="2815138"/>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0</a:t>
            </a:r>
          </a:p>
        </p:txBody>
      </p:sp>
      <p:cxnSp>
        <p:nvCxnSpPr>
          <p:cNvPr id="12" name="Elbow Connector 11"/>
          <p:cNvCxnSpPr>
            <a:stCxn id="9" idx="5"/>
          </p:cNvCxnSpPr>
          <p:nvPr/>
        </p:nvCxnSpPr>
        <p:spPr>
          <a:xfrm rot="16200000" flipH="1">
            <a:off x="6460024" y="2555371"/>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 idx="3"/>
            <a:endCxn id="11" idx="0"/>
          </p:cNvCxnSpPr>
          <p:nvPr/>
        </p:nvCxnSpPr>
        <p:spPr>
          <a:xfrm rot="5400000">
            <a:off x="5944320" y="2555371"/>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285127" y="2298512"/>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Isosceles Triangle 14"/>
          <p:cNvSpPr/>
          <p:nvPr/>
        </p:nvSpPr>
        <p:spPr>
          <a:xfrm>
            <a:off x="2704227" y="2831912"/>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2</a:t>
            </a:r>
          </a:p>
        </p:txBody>
      </p:sp>
      <p:sp>
        <p:nvSpPr>
          <p:cNvPr id="16" name="Isosceles Triangle 15"/>
          <p:cNvSpPr/>
          <p:nvPr/>
        </p:nvSpPr>
        <p:spPr>
          <a:xfrm>
            <a:off x="1942227" y="2831912"/>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1</a:t>
            </a:r>
          </a:p>
        </p:txBody>
      </p:sp>
      <p:cxnSp>
        <p:nvCxnSpPr>
          <p:cNvPr id="17" name="Elbow Connector 16"/>
          <p:cNvCxnSpPr>
            <a:stCxn id="14" idx="5"/>
          </p:cNvCxnSpPr>
          <p:nvPr/>
        </p:nvCxnSpPr>
        <p:spPr>
          <a:xfrm rot="16200000" flipH="1">
            <a:off x="2596861" y="2572145"/>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3"/>
            <a:endCxn id="16" idx="0"/>
          </p:cNvCxnSpPr>
          <p:nvPr/>
        </p:nvCxnSpPr>
        <p:spPr>
          <a:xfrm rot="5400000">
            <a:off x="2081157" y="2572145"/>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217775" y="3775169"/>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Isosceles Triangle 19"/>
          <p:cNvSpPr/>
          <p:nvPr/>
        </p:nvSpPr>
        <p:spPr>
          <a:xfrm>
            <a:off x="2636875" y="4308569"/>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5</a:t>
            </a:r>
          </a:p>
        </p:txBody>
      </p:sp>
      <p:sp>
        <p:nvSpPr>
          <p:cNvPr id="21" name="Isosceles Triangle 20"/>
          <p:cNvSpPr/>
          <p:nvPr/>
        </p:nvSpPr>
        <p:spPr>
          <a:xfrm>
            <a:off x="1874875" y="4308569"/>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3</a:t>
            </a:r>
          </a:p>
        </p:txBody>
      </p:sp>
      <p:cxnSp>
        <p:nvCxnSpPr>
          <p:cNvPr id="22" name="Elbow Connector 21"/>
          <p:cNvCxnSpPr>
            <a:stCxn id="19" idx="5"/>
          </p:cNvCxnSpPr>
          <p:nvPr/>
        </p:nvCxnSpPr>
        <p:spPr>
          <a:xfrm rot="16200000" flipH="1">
            <a:off x="2529509" y="4048802"/>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9" idx="3"/>
            <a:endCxn id="21" idx="0"/>
          </p:cNvCxnSpPr>
          <p:nvPr/>
        </p:nvCxnSpPr>
        <p:spPr>
          <a:xfrm rot="5400000">
            <a:off x="2013805" y="4048802"/>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204087" y="3867150"/>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Isosceles Triangle 24"/>
          <p:cNvSpPr/>
          <p:nvPr/>
        </p:nvSpPr>
        <p:spPr>
          <a:xfrm>
            <a:off x="6623187" y="4400550"/>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50" dirty="0"/>
              <a:t>8</a:t>
            </a:r>
          </a:p>
        </p:txBody>
      </p:sp>
      <p:sp>
        <p:nvSpPr>
          <p:cNvPr id="26" name="Isosceles Triangle 25"/>
          <p:cNvSpPr/>
          <p:nvPr/>
        </p:nvSpPr>
        <p:spPr>
          <a:xfrm>
            <a:off x="5861187" y="4400550"/>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tx1"/>
                </a:solidFill>
              </a:rPr>
              <a:t>7</a:t>
            </a:r>
          </a:p>
        </p:txBody>
      </p:sp>
      <p:cxnSp>
        <p:nvCxnSpPr>
          <p:cNvPr id="27" name="Elbow Connector 26"/>
          <p:cNvCxnSpPr>
            <a:stCxn id="24" idx="5"/>
          </p:cNvCxnSpPr>
          <p:nvPr/>
        </p:nvCxnSpPr>
        <p:spPr>
          <a:xfrm rot="16200000" flipH="1">
            <a:off x="6515821" y="4140783"/>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4" idx="3"/>
            <a:endCxn id="26" idx="0"/>
          </p:cNvCxnSpPr>
          <p:nvPr/>
        </p:nvCxnSpPr>
        <p:spPr>
          <a:xfrm rot="5400000">
            <a:off x="6000117" y="4140783"/>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352800" y="2479769"/>
            <a:ext cx="2057400" cy="182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cxnSp>
        <p:nvCxnSpPr>
          <p:cNvPr id="30" name="Curved Connector 29"/>
          <p:cNvCxnSpPr>
            <a:stCxn id="8" idx="7"/>
            <a:endCxn id="9" idx="1"/>
          </p:cNvCxnSpPr>
          <p:nvPr/>
        </p:nvCxnSpPr>
        <p:spPr>
          <a:xfrm rot="5400000" flipH="1" flipV="1">
            <a:off x="5445885" y="1989391"/>
            <a:ext cx="421216" cy="1095185"/>
          </a:xfrm>
          <a:prstGeom prst="curvedConnector3">
            <a:avLst>
              <a:gd name="adj1" fmla="val 164869"/>
            </a:avLst>
          </a:prstGeom>
          <a:ln>
            <a:tailEnd type="arrow"/>
          </a:ln>
        </p:spPr>
        <p:style>
          <a:lnRef idx="1">
            <a:schemeClr val="dk1"/>
          </a:lnRef>
          <a:fillRef idx="0">
            <a:schemeClr val="dk1"/>
          </a:fillRef>
          <a:effectRef idx="0">
            <a:schemeClr val="dk1"/>
          </a:effectRef>
          <a:fontRef idx="minor">
            <a:schemeClr val="tx1"/>
          </a:fontRef>
        </p:style>
      </p:cxnSp>
      <p:cxnSp>
        <p:nvCxnSpPr>
          <p:cNvPr id="32" name="Curved Connector 31"/>
          <p:cNvCxnSpPr>
            <a:stCxn id="8" idx="1"/>
            <a:endCxn id="14" idx="7"/>
          </p:cNvCxnSpPr>
          <p:nvPr/>
        </p:nvCxnSpPr>
        <p:spPr>
          <a:xfrm rot="16200000" flipV="1">
            <a:off x="2929994" y="2023486"/>
            <a:ext cx="404442" cy="1043768"/>
          </a:xfrm>
          <a:prstGeom prst="curvedConnector3">
            <a:avLst>
              <a:gd name="adj1" fmla="val 167559"/>
            </a:avLst>
          </a:prstGeom>
          <a:ln>
            <a:tailEnd type="arrow"/>
          </a:ln>
        </p:spPr>
        <p:style>
          <a:lnRef idx="1">
            <a:schemeClr val="dk1"/>
          </a:lnRef>
          <a:fillRef idx="0">
            <a:schemeClr val="dk1"/>
          </a:fillRef>
          <a:effectRef idx="0">
            <a:schemeClr val="dk1"/>
          </a:effectRef>
          <a:fontRef idx="minor">
            <a:schemeClr val="tx1"/>
          </a:fontRef>
        </p:style>
      </p:cxnSp>
      <p:cxnSp>
        <p:nvCxnSpPr>
          <p:cNvPr id="38" name="Curved Connector 37"/>
          <p:cNvCxnSpPr>
            <a:stCxn id="8" idx="3"/>
            <a:endCxn id="19" idx="7"/>
          </p:cNvCxnSpPr>
          <p:nvPr/>
        </p:nvCxnSpPr>
        <p:spPr>
          <a:xfrm rot="5400000" flipH="1">
            <a:off x="2988068" y="3374717"/>
            <a:ext cx="220941" cy="1111120"/>
          </a:xfrm>
          <a:prstGeom prst="curvedConnector5">
            <a:avLst>
              <a:gd name="adj1" fmla="val -103467"/>
              <a:gd name="adj2" fmla="val 61048"/>
              <a:gd name="adj3" fmla="val 203467"/>
            </a:avLst>
          </a:prstGeom>
          <a:ln>
            <a:tailEnd type="arrow"/>
          </a:ln>
        </p:spPr>
        <p:style>
          <a:lnRef idx="1">
            <a:schemeClr val="dk1"/>
          </a:lnRef>
          <a:fillRef idx="0">
            <a:schemeClr val="dk1"/>
          </a:fillRef>
          <a:effectRef idx="0">
            <a:schemeClr val="dk1"/>
          </a:effectRef>
          <a:fontRef idx="minor">
            <a:schemeClr val="tx1"/>
          </a:fontRef>
        </p:style>
      </p:cxnSp>
      <p:cxnSp>
        <p:nvCxnSpPr>
          <p:cNvPr id="40" name="Curved Connector 39"/>
          <p:cNvCxnSpPr>
            <a:stCxn id="8" idx="5"/>
            <a:endCxn id="24" idx="1"/>
          </p:cNvCxnSpPr>
          <p:nvPr/>
        </p:nvCxnSpPr>
        <p:spPr>
          <a:xfrm rot="5400000" flipH="1" flipV="1">
            <a:off x="5619912" y="3400776"/>
            <a:ext cx="128960" cy="1150982"/>
          </a:xfrm>
          <a:prstGeom prst="curvedConnector5">
            <a:avLst>
              <a:gd name="adj1" fmla="val -177264"/>
              <a:gd name="adj2" fmla="val 60665"/>
              <a:gd name="adj3" fmla="val 277264"/>
            </a:avLst>
          </a:prstGeom>
          <a:ln>
            <a:tailEnd type="arrow"/>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7030798" y="2586538"/>
            <a:ext cx="1342034" cy="923330"/>
          </a:xfrm>
          <a:prstGeom prst="rect">
            <a:avLst/>
          </a:prstGeom>
          <a:noFill/>
        </p:spPr>
        <p:txBody>
          <a:bodyPr wrap="none" rtlCol="0">
            <a:noAutofit/>
          </a:bodyPr>
          <a:lstStyle/>
          <a:p>
            <a:pPr algn="ctr"/>
            <a:r>
              <a:rPr lang="en-US" u="sng" dirty="0"/>
              <a:t>VOTES</a:t>
            </a:r>
          </a:p>
          <a:p>
            <a:pPr algn="ctr"/>
            <a:r>
              <a:rPr lang="en-US" dirty="0"/>
              <a:t>11	17</a:t>
            </a:r>
          </a:p>
        </p:txBody>
      </p:sp>
      <p:sp>
        <p:nvSpPr>
          <p:cNvPr id="42" name="Isosceles Triangle 41"/>
          <p:cNvSpPr/>
          <p:nvPr/>
        </p:nvSpPr>
        <p:spPr>
          <a:xfrm>
            <a:off x="8027041" y="3262015"/>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dirty="0"/>
          </a:p>
        </p:txBody>
      </p:sp>
      <p:sp>
        <p:nvSpPr>
          <p:cNvPr id="43" name="Isosceles Triangle 42"/>
          <p:cNvSpPr/>
          <p:nvPr/>
        </p:nvSpPr>
        <p:spPr>
          <a:xfrm>
            <a:off x="7125233" y="3262015"/>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050" dirty="0">
              <a:solidFill>
                <a:schemeClr val="tx1"/>
              </a:solidFill>
            </a:endParaRPr>
          </a:p>
        </p:txBody>
      </p:sp>
      <p:sp>
        <p:nvSpPr>
          <p:cNvPr id="88" name="Flowchart: Or 87"/>
          <p:cNvSpPr/>
          <p:nvPr/>
        </p:nvSpPr>
        <p:spPr>
          <a:xfrm>
            <a:off x="3697584" y="3696642"/>
            <a:ext cx="381000" cy="304800"/>
          </a:xfrm>
          <a:prstGeom prst="flowChar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9" name="TextBox 88"/>
          <p:cNvSpPr txBox="1"/>
          <p:nvPr/>
        </p:nvSpPr>
        <p:spPr>
          <a:xfrm>
            <a:off x="4191000" y="2831912"/>
            <a:ext cx="1398653" cy="369332"/>
          </a:xfrm>
          <a:prstGeom prst="rect">
            <a:avLst/>
          </a:prstGeom>
          <a:noFill/>
        </p:spPr>
        <p:txBody>
          <a:bodyPr wrap="none" rtlCol="0">
            <a:spAutoFit/>
          </a:bodyPr>
          <a:lstStyle/>
          <a:p>
            <a:r>
              <a:rPr lang="en-US" u="sng" dirty="0"/>
              <a:t>FEATURES</a:t>
            </a:r>
          </a:p>
        </p:txBody>
      </p:sp>
      <p:sp>
        <p:nvSpPr>
          <p:cNvPr id="92" name="Rounded Rectangle 91"/>
          <p:cNvSpPr/>
          <p:nvPr/>
        </p:nvSpPr>
        <p:spPr>
          <a:xfrm>
            <a:off x="4450409" y="3193919"/>
            <a:ext cx="137616" cy="11851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3" name="Rounded Rectangle 92"/>
          <p:cNvSpPr/>
          <p:nvPr/>
        </p:nvSpPr>
        <p:spPr>
          <a:xfrm>
            <a:off x="4693792" y="3196246"/>
            <a:ext cx="137616" cy="11851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4" name="Rounded Rectangle 93"/>
          <p:cNvSpPr/>
          <p:nvPr/>
        </p:nvSpPr>
        <p:spPr>
          <a:xfrm>
            <a:off x="4935973" y="3196246"/>
            <a:ext cx="137616" cy="11851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5" name="Rounded Rectangle 94"/>
          <p:cNvSpPr/>
          <p:nvPr/>
        </p:nvSpPr>
        <p:spPr>
          <a:xfrm>
            <a:off x="4564027" y="3406738"/>
            <a:ext cx="137616" cy="11851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6" name="Rounded Rectangle 95"/>
          <p:cNvSpPr/>
          <p:nvPr/>
        </p:nvSpPr>
        <p:spPr>
          <a:xfrm>
            <a:off x="4822354" y="3406738"/>
            <a:ext cx="137616" cy="11851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00" name="Curved Connector 99"/>
          <p:cNvCxnSpPr>
            <a:stCxn id="95" idx="1"/>
            <a:endCxn id="88" idx="6"/>
          </p:cNvCxnSpPr>
          <p:nvPr/>
        </p:nvCxnSpPr>
        <p:spPr>
          <a:xfrm rot="10800000" flipV="1">
            <a:off x="4078585" y="3465994"/>
            <a:ext cx="485443" cy="383048"/>
          </a:xfrm>
          <a:prstGeom prst="curved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101" name="Curved Connector 100"/>
          <p:cNvCxnSpPr>
            <a:endCxn id="88" idx="0"/>
          </p:cNvCxnSpPr>
          <p:nvPr/>
        </p:nvCxnSpPr>
        <p:spPr>
          <a:xfrm rot="10800000" flipV="1">
            <a:off x="3888085" y="3257550"/>
            <a:ext cx="562325" cy="439092"/>
          </a:xfrm>
          <a:prstGeom prst="curvedConnector2">
            <a:avLst/>
          </a:prstGeom>
        </p:spPr>
        <p:style>
          <a:lnRef idx="2">
            <a:schemeClr val="dk1"/>
          </a:lnRef>
          <a:fillRef idx="0">
            <a:schemeClr val="dk1"/>
          </a:fillRef>
          <a:effectRef idx="1">
            <a:schemeClr val="dk1"/>
          </a:effectRef>
          <a:fontRef idx="minor">
            <a:schemeClr val="tx1"/>
          </a:fontRef>
        </p:style>
      </p:cxnSp>
      <p:sp>
        <p:nvSpPr>
          <p:cNvPr id="45" name="Oval 44"/>
          <p:cNvSpPr/>
          <p:nvPr/>
        </p:nvSpPr>
        <p:spPr>
          <a:xfrm>
            <a:off x="1863304" y="2527112"/>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6" name="Isosceles Triangle 45"/>
          <p:cNvSpPr/>
          <p:nvPr/>
        </p:nvSpPr>
        <p:spPr>
          <a:xfrm>
            <a:off x="2282404" y="3060512"/>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cxnSp>
        <p:nvCxnSpPr>
          <p:cNvPr id="48" name="Elbow Connector 47"/>
          <p:cNvCxnSpPr>
            <a:stCxn id="45" idx="5"/>
          </p:cNvCxnSpPr>
          <p:nvPr/>
        </p:nvCxnSpPr>
        <p:spPr>
          <a:xfrm rot="16200000" flipH="1">
            <a:off x="2175038" y="2800745"/>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45" idx="3"/>
            <a:endCxn id="50" idx="0"/>
          </p:cNvCxnSpPr>
          <p:nvPr/>
        </p:nvCxnSpPr>
        <p:spPr>
          <a:xfrm rot="5400000">
            <a:off x="1656065" y="2765914"/>
            <a:ext cx="241675" cy="2843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444204" y="3028950"/>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Isosceles Triangle 51"/>
          <p:cNvSpPr/>
          <p:nvPr/>
        </p:nvSpPr>
        <p:spPr>
          <a:xfrm>
            <a:off x="1132935" y="3746672"/>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dirty="0">
              <a:solidFill>
                <a:schemeClr val="tx1"/>
              </a:solidFill>
            </a:endParaRPr>
          </a:p>
        </p:txBody>
      </p:sp>
      <p:cxnSp>
        <p:nvCxnSpPr>
          <p:cNvPr id="53" name="Elbow Connector 52"/>
          <p:cNvCxnSpPr>
            <a:stCxn id="50" idx="5"/>
            <a:endCxn id="56" idx="0"/>
          </p:cNvCxnSpPr>
          <p:nvPr/>
        </p:nvCxnSpPr>
        <p:spPr>
          <a:xfrm rot="16200000" flipH="1">
            <a:off x="1908338" y="3150183"/>
            <a:ext cx="349437" cy="627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50" idx="3"/>
            <a:endCxn id="52" idx="0"/>
          </p:cNvCxnSpPr>
          <p:nvPr/>
        </p:nvCxnSpPr>
        <p:spPr>
          <a:xfrm rot="5400000">
            <a:off x="1163889" y="3410560"/>
            <a:ext cx="457559" cy="214665"/>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2206204" y="3638550"/>
            <a:ext cx="3810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7" name="Isosceles Triangle 56"/>
          <p:cNvSpPr/>
          <p:nvPr/>
        </p:nvSpPr>
        <p:spPr>
          <a:xfrm>
            <a:off x="2590800" y="4171950"/>
            <a:ext cx="304800" cy="228600"/>
          </a:xfrm>
          <a:prstGeom prst="triangl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00" dirty="0"/>
          </a:p>
        </p:txBody>
      </p:sp>
      <p:sp>
        <p:nvSpPr>
          <p:cNvPr id="58" name="Isosceles Triangle 57"/>
          <p:cNvSpPr/>
          <p:nvPr/>
        </p:nvSpPr>
        <p:spPr>
          <a:xfrm>
            <a:off x="1828800" y="4171950"/>
            <a:ext cx="304800" cy="228600"/>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dirty="0">
              <a:solidFill>
                <a:schemeClr val="tx1"/>
              </a:solidFill>
            </a:endParaRPr>
          </a:p>
        </p:txBody>
      </p:sp>
      <p:cxnSp>
        <p:nvCxnSpPr>
          <p:cNvPr id="59" name="Elbow Connector 58"/>
          <p:cNvCxnSpPr>
            <a:stCxn id="56" idx="5"/>
          </p:cNvCxnSpPr>
          <p:nvPr/>
        </p:nvCxnSpPr>
        <p:spPr>
          <a:xfrm rot="16200000" flipH="1">
            <a:off x="2517938" y="3912183"/>
            <a:ext cx="273237" cy="246296"/>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56" idx="3"/>
            <a:endCxn id="58" idx="0"/>
          </p:cNvCxnSpPr>
          <p:nvPr/>
        </p:nvCxnSpPr>
        <p:spPr>
          <a:xfrm rot="5400000">
            <a:off x="1984982" y="3894931"/>
            <a:ext cx="273237" cy="2808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5714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500"/>
                                        <p:tgtEl>
                                          <p:spTgt spid="3">
                                            <p:txEl>
                                              <p:pRg st="2" end="2"/>
                                            </p:txEl>
                                          </p:spTgt>
                                        </p:tgtEl>
                                      </p:cBhvr>
                                    </p:animEffect>
                                  </p:childTnLst>
                                </p:cTn>
                              </p:par>
                            </p:childTnLst>
                          </p:cTn>
                        </p:par>
                        <p:par>
                          <p:cTn id="42" fill="hold">
                            <p:stCondLst>
                              <p:cond delay="500"/>
                            </p:stCondLst>
                            <p:childTnLst>
                              <p:par>
                                <p:cTn id="43" presetID="10" presetClass="entr" presetSubtype="0" fill="hold" grpId="1"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1"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1"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1"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par>
                                <p:cTn id="64" presetID="10" presetClass="entr" presetSubtype="0" fill="hold" grpId="1"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fade">
                                      <p:cBhvr>
                                        <p:cTn id="78" dur="500"/>
                                        <p:tgtEl>
                                          <p:spTgt spid="19"/>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500"/>
                                        <p:tgtEl>
                                          <p:spTgt spid="20"/>
                                        </p:tgtEl>
                                      </p:cBhvr>
                                    </p:animEffect>
                                  </p:childTnLst>
                                </p:cTn>
                              </p:par>
                              <p:par>
                                <p:cTn id="82" presetID="10" presetClass="entr" presetSubtype="0" fill="hold" grpId="1"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par>
                                <p:cTn id="85" presetID="10" presetClass="entr" presetSubtype="0" fill="hold" nodeType="with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par>
                                <p:cTn id="91" presetID="10" presetClass="entr" presetSubtype="0" fill="hold" grpId="1"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10" presetClass="entr" presetSubtype="0" fill="hold" grpId="1"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500"/>
                                        <p:tgtEl>
                                          <p:spTgt spid="25"/>
                                        </p:tgtEl>
                                      </p:cBhvr>
                                    </p:animEffect>
                                  </p:childTnLst>
                                </p:cTn>
                              </p:par>
                              <p:par>
                                <p:cTn id="97" presetID="10" presetClass="entr" presetSubtype="0" fill="hold" grpId="1"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childTnLst>
                                </p:cTn>
                              </p:par>
                              <p:par>
                                <p:cTn id="103" presetID="10"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500"/>
                                        <p:tgtEl>
                                          <p:spTgt spid="28"/>
                                        </p:tgtEl>
                                      </p:cBhvr>
                                    </p:animEffect>
                                  </p:childTnLst>
                                </p:cTn>
                              </p:par>
                              <p:par>
                                <p:cTn id="106" presetID="10" presetClass="entr" presetSubtype="0" fill="hold" nodeType="with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par>
                                <p:cTn id="109" presetID="10" presetClass="entr" presetSubtype="0" fill="hold"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500"/>
                                        <p:tgtEl>
                                          <p:spTgt spid="32"/>
                                        </p:tgtEl>
                                      </p:cBhvr>
                                    </p:animEffect>
                                  </p:childTnLst>
                                </p:cTn>
                              </p:par>
                              <p:par>
                                <p:cTn id="112" presetID="10"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par>
                                <p:cTn id="115" presetID="10"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par>
                                <p:cTn id="118" presetID="10" presetClass="exit" presetSubtype="0" fill="hold" grpId="0" nodeType="withEffect">
                                  <p:stCondLst>
                                    <p:cond delay="0"/>
                                  </p:stCondLst>
                                  <p:childTnLst>
                                    <p:animEffect transition="out" filter="fade">
                                      <p:cBhvr>
                                        <p:cTn id="119" dur="500"/>
                                        <p:tgtEl>
                                          <p:spTgt spid="4"/>
                                        </p:tgtEl>
                                      </p:cBhvr>
                                    </p:animEffect>
                                    <p:set>
                                      <p:cBhvr>
                                        <p:cTn id="120" dur="1" fill="hold">
                                          <p:stCondLst>
                                            <p:cond delay="499"/>
                                          </p:stCondLst>
                                        </p:cTn>
                                        <p:tgtEl>
                                          <p:spTgt spid="4"/>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5"/>
                                        </p:tgtEl>
                                      </p:cBhvr>
                                    </p:animEffect>
                                    <p:set>
                                      <p:cBhvr>
                                        <p:cTn id="123" dur="1" fill="hold">
                                          <p:stCondLst>
                                            <p:cond delay="499"/>
                                          </p:stCondLst>
                                        </p:cTn>
                                        <p:tgtEl>
                                          <p:spTgt spid="4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46"/>
                                        </p:tgtEl>
                                      </p:cBhvr>
                                    </p:animEffect>
                                    <p:set>
                                      <p:cBhvr>
                                        <p:cTn id="126" dur="1" fill="hold">
                                          <p:stCondLst>
                                            <p:cond delay="499"/>
                                          </p:stCondLst>
                                        </p:cTn>
                                        <p:tgtEl>
                                          <p:spTgt spid="46"/>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48"/>
                                        </p:tgtEl>
                                      </p:cBhvr>
                                    </p:animEffect>
                                    <p:set>
                                      <p:cBhvr>
                                        <p:cTn id="129" dur="1" fill="hold">
                                          <p:stCondLst>
                                            <p:cond delay="499"/>
                                          </p:stCondLst>
                                        </p:cTn>
                                        <p:tgtEl>
                                          <p:spTgt spid="48"/>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49"/>
                                        </p:tgtEl>
                                      </p:cBhvr>
                                    </p:animEffect>
                                    <p:set>
                                      <p:cBhvr>
                                        <p:cTn id="132" dur="1" fill="hold">
                                          <p:stCondLst>
                                            <p:cond delay="499"/>
                                          </p:stCondLst>
                                        </p:cTn>
                                        <p:tgtEl>
                                          <p:spTgt spid="49"/>
                                        </p:tgtEl>
                                        <p:attrNameLst>
                                          <p:attrName>style.visibility</p:attrName>
                                        </p:attrNameLst>
                                      </p:cBhvr>
                                      <p:to>
                                        <p:strVal val="hidden"/>
                                      </p:to>
                                    </p:set>
                                  </p:childTnLst>
                                </p:cTn>
                              </p:par>
                              <p:par>
                                <p:cTn id="133" presetID="10" presetClass="exit" presetSubtype="0" fill="hold" grpId="1" nodeType="withEffect">
                                  <p:stCondLst>
                                    <p:cond delay="0"/>
                                  </p:stCondLst>
                                  <p:childTnLst>
                                    <p:animEffect transition="out" filter="fade">
                                      <p:cBhvr>
                                        <p:cTn id="134" dur="500"/>
                                        <p:tgtEl>
                                          <p:spTgt spid="50"/>
                                        </p:tgtEl>
                                      </p:cBhvr>
                                    </p:animEffect>
                                    <p:set>
                                      <p:cBhvr>
                                        <p:cTn id="135" dur="1" fill="hold">
                                          <p:stCondLst>
                                            <p:cond delay="499"/>
                                          </p:stCondLst>
                                        </p:cTn>
                                        <p:tgtEl>
                                          <p:spTgt spid="50"/>
                                        </p:tgtEl>
                                        <p:attrNameLst>
                                          <p:attrName>style.visibility</p:attrName>
                                        </p:attrNameLst>
                                      </p:cBhvr>
                                      <p:to>
                                        <p:strVal val="hidden"/>
                                      </p:to>
                                    </p:set>
                                  </p:childTnLst>
                                </p:cTn>
                              </p:par>
                              <p:par>
                                <p:cTn id="136" presetID="10" presetClass="exit" presetSubtype="0" fill="hold" grpId="1" nodeType="withEffect">
                                  <p:stCondLst>
                                    <p:cond delay="0"/>
                                  </p:stCondLst>
                                  <p:childTnLst>
                                    <p:animEffect transition="out" filter="fade">
                                      <p:cBhvr>
                                        <p:cTn id="137" dur="500"/>
                                        <p:tgtEl>
                                          <p:spTgt spid="52"/>
                                        </p:tgtEl>
                                      </p:cBhvr>
                                    </p:animEffect>
                                    <p:set>
                                      <p:cBhvr>
                                        <p:cTn id="138" dur="1" fill="hold">
                                          <p:stCondLst>
                                            <p:cond delay="499"/>
                                          </p:stCondLst>
                                        </p:cTn>
                                        <p:tgtEl>
                                          <p:spTgt spid="52"/>
                                        </p:tgtEl>
                                        <p:attrNameLst>
                                          <p:attrName>style.visibility</p:attrName>
                                        </p:attrNameLst>
                                      </p:cBhvr>
                                      <p:to>
                                        <p:strVal val="hidden"/>
                                      </p:to>
                                    </p:set>
                                  </p:childTnLst>
                                </p:cTn>
                              </p:par>
                              <p:par>
                                <p:cTn id="139" presetID="10" presetClass="exit" presetSubtype="0" fill="hold" nodeType="withEffect">
                                  <p:stCondLst>
                                    <p:cond delay="0"/>
                                  </p:stCondLst>
                                  <p:childTnLst>
                                    <p:animEffect transition="out" filter="fade">
                                      <p:cBhvr>
                                        <p:cTn id="140" dur="500"/>
                                        <p:tgtEl>
                                          <p:spTgt spid="53"/>
                                        </p:tgtEl>
                                      </p:cBhvr>
                                    </p:animEffect>
                                    <p:set>
                                      <p:cBhvr>
                                        <p:cTn id="141" dur="1" fill="hold">
                                          <p:stCondLst>
                                            <p:cond delay="499"/>
                                          </p:stCondLst>
                                        </p:cTn>
                                        <p:tgtEl>
                                          <p:spTgt spid="53"/>
                                        </p:tgtEl>
                                        <p:attrNameLst>
                                          <p:attrName>style.visibility</p:attrName>
                                        </p:attrNameLst>
                                      </p:cBhvr>
                                      <p:to>
                                        <p:strVal val="hidden"/>
                                      </p:to>
                                    </p:set>
                                  </p:childTnLst>
                                </p:cTn>
                              </p:par>
                              <p:par>
                                <p:cTn id="142" presetID="10" presetClass="exit" presetSubtype="0" fill="hold" nodeType="withEffect">
                                  <p:stCondLst>
                                    <p:cond delay="0"/>
                                  </p:stCondLst>
                                  <p:childTnLst>
                                    <p:animEffect transition="out" filter="fade">
                                      <p:cBhvr>
                                        <p:cTn id="143" dur="500"/>
                                        <p:tgtEl>
                                          <p:spTgt spid="54"/>
                                        </p:tgtEl>
                                      </p:cBhvr>
                                    </p:animEffect>
                                    <p:set>
                                      <p:cBhvr>
                                        <p:cTn id="144" dur="1" fill="hold">
                                          <p:stCondLst>
                                            <p:cond delay="499"/>
                                          </p:stCondLst>
                                        </p:cTn>
                                        <p:tgtEl>
                                          <p:spTgt spid="54"/>
                                        </p:tgtEl>
                                        <p:attrNameLst>
                                          <p:attrName>style.visibility</p:attrName>
                                        </p:attrNameLst>
                                      </p:cBhvr>
                                      <p:to>
                                        <p:strVal val="hidden"/>
                                      </p:to>
                                    </p:set>
                                  </p:childTnLst>
                                </p:cTn>
                              </p:par>
                              <p:par>
                                <p:cTn id="145" presetID="10" presetClass="exit" presetSubtype="0" fill="hold" grpId="1" nodeType="withEffect">
                                  <p:stCondLst>
                                    <p:cond delay="0"/>
                                  </p:stCondLst>
                                  <p:childTnLst>
                                    <p:animEffect transition="out" filter="fade">
                                      <p:cBhvr>
                                        <p:cTn id="146" dur="500"/>
                                        <p:tgtEl>
                                          <p:spTgt spid="56"/>
                                        </p:tgtEl>
                                      </p:cBhvr>
                                    </p:animEffect>
                                    <p:set>
                                      <p:cBhvr>
                                        <p:cTn id="147" dur="1" fill="hold">
                                          <p:stCondLst>
                                            <p:cond delay="499"/>
                                          </p:stCondLst>
                                        </p:cTn>
                                        <p:tgtEl>
                                          <p:spTgt spid="56"/>
                                        </p:tgtEl>
                                        <p:attrNameLst>
                                          <p:attrName>style.visibility</p:attrName>
                                        </p:attrNameLst>
                                      </p:cBhvr>
                                      <p:to>
                                        <p:strVal val="hidden"/>
                                      </p:to>
                                    </p:set>
                                  </p:childTnLst>
                                </p:cTn>
                              </p:par>
                              <p:par>
                                <p:cTn id="148" presetID="10" presetClass="exit" presetSubtype="0" fill="hold" grpId="1" nodeType="withEffect">
                                  <p:stCondLst>
                                    <p:cond delay="0"/>
                                  </p:stCondLst>
                                  <p:childTnLst>
                                    <p:animEffect transition="out" filter="fade">
                                      <p:cBhvr>
                                        <p:cTn id="149" dur="500"/>
                                        <p:tgtEl>
                                          <p:spTgt spid="57"/>
                                        </p:tgtEl>
                                      </p:cBhvr>
                                    </p:animEffect>
                                    <p:set>
                                      <p:cBhvr>
                                        <p:cTn id="150" dur="1" fill="hold">
                                          <p:stCondLst>
                                            <p:cond delay="499"/>
                                          </p:stCondLst>
                                        </p:cTn>
                                        <p:tgtEl>
                                          <p:spTgt spid="57"/>
                                        </p:tgtEl>
                                        <p:attrNameLst>
                                          <p:attrName>style.visibility</p:attrName>
                                        </p:attrNameLst>
                                      </p:cBhvr>
                                      <p:to>
                                        <p:strVal val="hidden"/>
                                      </p:to>
                                    </p:set>
                                  </p:childTnLst>
                                </p:cTn>
                              </p:par>
                              <p:par>
                                <p:cTn id="151" presetID="10" presetClass="exit" presetSubtype="0" fill="hold" grpId="1" nodeType="withEffect">
                                  <p:stCondLst>
                                    <p:cond delay="0"/>
                                  </p:stCondLst>
                                  <p:childTnLst>
                                    <p:animEffect transition="out" filter="fade">
                                      <p:cBhvr>
                                        <p:cTn id="152" dur="500"/>
                                        <p:tgtEl>
                                          <p:spTgt spid="58"/>
                                        </p:tgtEl>
                                      </p:cBhvr>
                                    </p:animEffect>
                                    <p:set>
                                      <p:cBhvr>
                                        <p:cTn id="153" dur="1" fill="hold">
                                          <p:stCondLst>
                                            <p:cond delay="499"/>
                                          </p:stCondLst>
                                        </p:cTn>
                                        <p:tgtEl>
                                          <p:spTgt spid="58"/>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59"/>
                                        </p:tgtEl>
                                      </p:cBhvr>
                                    </p:animEffect>
                                    <p:set>
                                      <p:cBhvr>
                                        <p:cTn id="156" dur="1" fill="hold">
                                          <p:stCondLst>
                                            <p:cond delay="499"/>
                                          </p:stCondLst>
                                        </p:cTn>
                                        <p:tgtEl>
                                          <p:spTgt spid="59"/>
                                        </p:tgtEl>
                                        <p:attrNameLst>
                                          <p:attrName>style.visibility</p:attrName>
                                        </p:attrNameLst>
                                      </p:cBhvr>
                                      <p:to>
                                        <p:strVal val="hidden"/>
                                      </p:to>
                                    </p:set>
                                  </p:childTnLst>
                                </p:cTn>
                              </p:par>
                              <p:par>
                                <p:cTn id="157" presetID="10" presetClass="exit" presetSubtype="0" fill="hold" nodeType="withEffect">
                                  <p:stCondLst>
                                    <p:cond delay="0"/>
                                  </p:stCondLst>
                                  <p:childTnLst>
                                    <p:animEffect transition="out" filter="fade">
                                      <p:cBhvr>
                                        <p:cTn id="158" dur="500"/>
                                        <p:tgtEl>
                                          <p:spTgt spid="60"/>
                                        </p:tgtEl>
                                      </p:cBhvr>
                                    </p:animEffect>
                                    <p:set>
                                      <p:cBhvr>
                                        <p:cTn id="159" dur="1" fill="hold">
                                          <p:stCondLst>
                                            <p:cond delay="499"/>
                                          </p:stCondLst>
                                        </p:cTn>
                                        <p:tgtEl>
                                          <p:spTgt spid="60"/>
                                        </p:tgtEl>
                                        <p:attrNameLst>
                                          <p:attrName>style.visibility</p:attrName>
                                        </p:attrNameLst>
                                      </p:cBhvr>
                                      <p:to>
                                        <p:strVal val="hidden"/>
                                      </p:to>
                                    </p:set>
                                  </p:childTnLst>
                                </p:cTn>
                              </p:par>
                              <p:par>
                                <p:cTn id="160" presetID="10" presetClass="entr" presetSubtype="0" fill="hold" grpId="0" nodeType="with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fade">
                                      <p:cBhvr>
                                        <p:cTn id="162" dur="500"/>
                                        <p:tgtEl>
                                          <p:spTgt spid="41"/>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fade">
                                      <p:cBhvr>
                                        <p:cTn id="165" dur="500"/>
                                        <p:tgtEl>
                                          <p:spTgt spid="4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2"/>
                                        </p:tgtEl>
                                        <p:attrNameLst>
                                          <p:attrName>style.visibility</p:attrName>
                                        </p:attrNameLst>
                                      </p:cBhvr>
                                      <p:to>
                                        <p:strVal val="visible"/>
                                      </p:to>
                                    </p:set>
                                    <p:animEffect transition="in" filter="fade">
                                      <p:cBhvr>
                                        <p:cTn id="168" dur="500"/>
                                        <p:tgtEl>
                                          <p:spTgt spid="42"/>
                                        </p:tgtEl>
                                      </p:cBhvr>
                                    </p:animEffect>
                                  </p:childTnLst>
                                </p:cTn>
                              </p:par>
                            </p:childTnLst>
                          </p:cTn>
                        </p:par>
                      </p:childTnLst>
                    </p:cTn>
                  </p:par>
                  <p:par>
                    <p:cTn id="169" fill="hold">
                      <p:stCondLst>
                        <p:cond delay="indefinite"/>
                      </p:stCondLst>
                      <p:childTnLst>
                        <p:par>
                          <p:cTn id="170" fill="hold">
                            <p:stCondLst>
                              <p:cond delay="0"/>
                            </p:stCondLst>
                            <p:childTnLst>
                              <p:par>
                                <p:cTn id="171" presetID="0" presetClass="path" presetSubtype="0" accel="50000" decel="50000" fill="hold" grpId="0" nodeType="clickEffect">
                                  <p:stCondLst>
                                    <p:cond delay="0"/>
                                  </p:stCondLst>
                                  <p:childTnLst>
                                    <p:animMotion origin="layout" path="M 0 0 L -0.26858 0.27545 " pathEditMode="relative" ptsTypes="AA">
                                      <p:cBhvr>
                                        <p:cTn id="172" dur="2000" fill="hold"/>
                                        <p:tgtEl>
                                          <p:spTgt spid="8"/>
                                        </p:tgtEl>
                                        <p:attrNameLst>
                                          <p:attrName>ppt_x</p:attrName>
                                          <p:attrName>ppt_y</p:attrName>
                                        </p:attrNameLst>
                                      </p:cBhvr>
                                    </p:animMotion>
                                  </p:childTnLst>
                                </p:cTn>
                              </p:par>
                              <p:par>
                                <p:cTn id="173" presetID="0" presetClass="path" presetSubtype="0" accel="50000" decel="50000" fill="hold" grpId="0" nodeType="withEffect">
                                  <p:stCondLst>
                                    <p:cond delay="0"/>
                                  </p:stCondLst>
                                  <p:childTnLst>
                                    <p:animMotion origin="layout" path="M 0 0 L -0.26858 0.27545 " pathEditMode="relative" ptsTypes="AA">
                                      <p:cBhvr>
                                        <p:cTn id="174" dur="2000" fill="hold"/>
                                        <p:tgtEl>
                                          <p:spTgt spid="9"/>
                                        </p:tgtEl>
                                        <p:attrNameLst>
                                          <p:attrName>ppt_x</p:attrName>
                                          <p:attrName>ppt_y</p:attrName>
                                        </p:attrNameLst>
                                      </p:cBhvr>
                                    </p:animMotion>
                                  </p:childTnLst>
                                </p:cTn>
                              </p:par>
                              <p:par>
                                <p:cTn id="175" presetID="0" presetClass="path" presetSubtype="0" accel="50000" decel="50000" fill="hold" grpId="0" nodeType="withEffect">
                                  <p:stCondLst>
                                    <p:cond delay="0"/>
                                  </p:stCondLst>
                                  <p:childTnLst>
                                    <p:animMotion origin="layout" path="M 0 0 L -0.26858 0.27545 " pathEditMode="relative" ptsTypes="AA">
                                      <p:cBhvr>
                                        <p:cTn id="176" dur="2000" fill="hold"/>
                                        <p:tgtEl>
                                          <p:spTgt spid="10"/>
                                        </p:tgtEl>
                                        <p:attrNameLst>
                                          <p:attrName>ppt_x</p:attrName>
                                          <p:attrName>ppt_y</p:attrName>
                                        </p:attrNameLst>
                                      </p:cBhvr>
                                    </p:animMotion>
                                  </p:childTnLst>
                                </p:cTn>
                              </p:par>
                              <p:par>
                                <p:cTn id="177" presetID="0" presetClass="path" presetSubtype="0" accel="50000" decel="50000" fill="hold" grpId="0" nodeType="withEffect">
                                  <p:stCondLst>
                                    <p:cond delay="0"/>
                                  </p:stCondLst>
                                  <p:childTnLst>
                                    <p:animMotion origin="layout" path="M 0 0 L -0.26858 0.27545 " pathEditMode="relative" ptsTypes="AA">
                                      <p:cBhvr>
                                        <p:cTn id="178" dur="2000" fill="hold"/>
                                        <p:tgtEl>
                                          <p:spTgt spid="11"/>
                                        </p:tgtEl>
                                        <p:attrNameLst>
                                          <p:attrName>ppt_x</p:attrName>
                                          <p:attrName>ppt_y</p:attrName>
                                        </p:attrNameLst>
                                      </p:cBhvr>
                                    </p:animMotion>
                                  </p:childTnLst>
                                </p:cTn>
                              </p:par>
                              <p:par>
                                <p:cTn id="179" presetID="0" presetClass="path" presetSubtype="0" accel="50000" decel="50000" fill="hold" nodeType="withEffect">
                                  <p:stCondLst>
                                    <p:cond delay="0"/>
                                  </p:stCondLst>
                                  <p:childTnLst>
                                    <p:animMotion origin="layout" path="M 0 0 L -0.26858 0.27545 " pathEditMode="relative" ptsTypes="AA">
                                      <p:cBhvr>
                                        <p:cTn id="180" dur="2000" fill="hold"/>
                                        <p:tgtEl>
                                          <p:spTgt spid="12"/>
                                        </p:tgtEl>
                                        <p:attrNameLst>
                                          <p:attrName>ppt_x</p:attrName>
                                          <p:attrName>ppt_y</p:attrName>
                                        </p:attrNameLst>
                                      </p:cBhvr>
                                    </p:animMotion>
                                  </p:childTnLst>
                                </p:cTn>
                              </p:par>
                              <p:par>
                                <p:cTn id="181" presetID="0" presetClass="path" presetSubtype="0" accel="50000" decel="50000" fill="hold" nodeType="withEffect">
                                  <p:stCondLst>
                                    <p:cond delay="0"/>
                                  </p:stCondLst>
                                  <p:childTnLst>
                                    <p:animMotion origin="layout" path="M 0 0 L -0.26858 0.27545 " pathEditMode="relative" ptsTypes="AA">
                                      <p:cBhvr>
                                        <p:cTn id="182" dur="2000" fill="hold"/>
                                        <p:tgtEl>
                                          <p:spTgt spid="13"/>
                                        </p:tgtEl>
                                        <p:attrNameLst>
                                          <p:attrName>ppt_x</p:attrName>
                                          <p:attrName>ppt_y</p:attrName>
                                        </p:attrNameLst>
                                      </p:cBhvr>
                                    </p:animMotion>
                                  </p:childTnLst>
                                </p:cTn>
                              </p:par>
                              <p:par>
                                <p:cTn id="183" presetID="0" presetClass="path" presetSubtype="0" accel="50000" decel="50000" fill="hold" grpId="0" nodeType="withEffect">
                                  <p:stCondLst>
                                    <p:cond delay="0"/>
                                  </p:stCondLst>
                                  <p:childTnLst>
                                    <p:animMotion origin="layout" path="M 0 0 L -0.26858 0.27545 " pathEditMode="relative" ptsTypes="AA">
                                      <p:cBhvr>
                                        <p:cTn id="184" dur="2000" fill="hold"/>
                                        <p:tgtEl>
                                          <p:spTgt spid="14"/>
                                        </p:tgtEl>
                                        <p:attrNameLst>
                                          <p:attrName>ppt_x</p:attrName>
                                          <p:attrName>ppt_y</p:attrName>
                                        </p:attrNameLst>
                                      </p:cBhvr>
                                    </p:animMotion>
                                  </p:childTnLst>
                                </p:cTn>
                              </p:par>
                              <p:par>
                                <p:cTn id="185" presetID="0" presetClass="path" presetSubtype="0" accel="50000" decel="50000" fill="hold" grpId="0" nodeType="withEffect">
                                  <p:stCondLst>
                                    <p:cond delay="0"/>
                                  </p:stCondLst>
                                  <p:childTnLst>
                                    <p:animMotion origin="layout" path="M 0 0 L -0.26858 0.27545 " pathEditMode="relative" ptsTypes="AA">
                                      <p:cBhvr>
                                        <p:cTn id="186" dur="2000" fill="hold"/>
                                        <p:tgtEl>
                                          <p:spTgt spid="15"/>
                                        </p:tgtEl>
                                        <p:attrNameLst>
                                          <p:attrName>ppt_x</p:attrName>
                                          <p:attrName>ppt_y</p:attrName>
                                        </p:attrNameLst>
                                      </p:cBhvr>
                                    </p:animMotion>
                                  </p:childTnLst>
                                </p:cTn>
                              </p:par>
                              <p:par>
                                <p:cTn id="187" presetID="0" presetClass="path" presetSubtype="0" accel="50000" decel="50000" fill="hold" grpId="0" nodeType="withEffect">
                                  <p:stCondLst>
                                    <p:cond delay="0"/>
                                  </p:stCondLst>
                                  <p:childTnLst>
                                    <p:animMotion origin="layout" path="M 0 0 L -0.26858 0.27545 " pathEditMode="relative" ptsTypes="AA">
                                      <p:cBhvr>
                                        <p:cTn id="188" dur="2000" fill="hold"/>
                                        <p:tgtEl>
                                          <p:spTgt spid="16"/>
                                        </p:tgtEl>
                                        <p:attrNameLst>
                                          <p:attrName>ppt_x</p:attrName>
                                          <p:attrName>ppt_y</p:attrName>
                                        </p:attrNameLst>
                                      </p:cBhvr>
                                    </p:animMotion>
                                  </p:childTnLst>
                                </p:cTn>
                              </p:par>
                              <p:par>
                                <p:cTn id="189" presetID="0" presetClass="path" presetSubtype="0" accel="50000" decel="50000" fill="hold" nodeType="withEffect">
                                  <p:stCondLst>
                                    <p:cond delay="0"/>
                                  </p:stCondLst>
                                  <p:childTnLst>
                                    <p:animMotion origin="layout" path="M 0 0 L -0.26858 0.27545 " pathEditMode="relative" ptsTypes="AA">
                                      <p:cBhvr>
                                        <p:cTn id="190" dur="2000" fill="hold"/>
                                        <p:tgtEl>
                                          <p:spTgt spid="17"/>
                                        </p:tgtEl>
                                        <p:attrNameLst>
                                          <p:attrName>ppt_x</p:attrName>
                                          <p:attrName>ppt_y</p:attrName>
                                        </p:attrNameLst>
                                      </p:cBhvr>
                                    </p:animMotion>
                                  </p:childTnLst>
                                </p:cTn>
                              </p:par>
                              <p:par>
                                <p:cTn id="191" presetID="0" presetClass="path" presetSubtype="0" accel="50000" decel="50000" fill="hold" nodeType="withEffect">
                                  <p:stCondLst>
                                    <p:cond delay="0"/>
                                  </p:stCondLst>
                                  <p:childTnLst>
                                    <p:animMotion origin="layout" path="M 0 0 L -0.26858 0.27545 " pathEditMode="relative" ptsTypes="AA">
                                      <p:cBhvr>
                                        <p:cTn id="192" dur="2000" fill="hold"/>
                                        <p:tgtEl>
                                          <p:spTgt spid="18"/>
                                        </p:tgtEl>
                                        <p:attrNameLst>
                                          <p:attrName>ppt_x</p:attrName>
                                          <p:attrName>ppt_y</p:attrName>
                                        </p:attrNameLst>
                                      </p:cBhvr>
                                    </p:animMotion>
                                  </p:childTnLst>
                                </p:cTn>
                              </p:par>
                              <p:par>
                                <p:cTn id="193" presetID="0" presetClass="path" presetSubtype="0" accel="50000" decel="50000" fill="hold" grpId="0" nodeType="withEffect">
                                  <p:stCondLst>
                                    <p:cond delay="0"/>
                                  </p:stCondLst>
                                  <p:childTnLst>
                                    <p:animMotion origin="layout" path="M 0 0 L -0.26858 0.27545 " pathEditMode="relative" ptsTypes="AA">
                                      <p:cBhvr>
                                        <p:cTn id="194" dur="2000" fill="hold"/>
                                        <p:tgtEl>
                                          <p:spTgt spid="19"/>
                                        </p:tgtEl>
                                        <p:attrNameLst>
                                          <p:attrName>ppt_x</p:attrName>
                                          <p:attrName>ppt_y</p:attrName>
                                        </p:attrNameLst>
                                      </p:cBhvr>
                                    </p:animMotion>
                                  </p:childTnLst>
                                </p:cTn>
                              </p:par>
                              <p:par>
                                <p:cTn id="195" presetID="0" presetClass="path" presetSubtype="0" accel="50000" decel="50000" fill="hold" grpId="0" nodeType="withEffect">
                                  <p:stCondLst>
                                    <p:cond delay="0"/>
                                  </p:stCondLst>
                                  <p:childTnLst>
                                    <p:animMotion origin="layout" path="M 0 0 L -0.26858 0.27545 " pathEditMode="relative" ptsTypes="AA">
                                      <p:cBhvr>
                                        <p:cTn id="196" dur="2000" fill="hold"/>
                                        <p:tgtEl>
                                          <p:spTgt spid="20"/>
                                        </p:tgtEl>
                                        <p:attrNameLst>
                                          <p:attrName>ppt_x</p:attrName>
                                          <p:attrName>ppt_y</p:attrName>
                                        </p:attrNameLst>
                                      </p:cBhvr>
                                    </p:animMotion>
                                  </p:childTnLst>
                                </p:cTn>
                              </p:par>
                              <p:par>
                                <p:cTn id="197" presetID="0" presetClass="path" presetSubtype="0" accel="50000" decel="50000" fill="hold" grpId="0" nodeType="withEffect">
                                  <p:stCondLst>
                                    <p:cond delay="0"/>
                                  </p:stCondLst>
                                  <p:childTnLst>
                                    <p:animMotion origin="layout" path="M 0 0 L -0.26858 0.27545 " pathEditMode="relative" ptsTypes="AA">
                                      <p:cBhvr>
                                        <p:cTn id="198" dur="2000" fill="hold"/>
                                        <p:tgtEl>
                                          <p:spTgt spid="21"/>
                                        </p:tgtEl>
                                        <p:attrNameLst>
                                          <p:attrName>ppt_x</p:attrName>
                                          <p:attrName>ppt_y</p:attrName>
                                        </p:attrNameLst>
                                      </p:cBhvr>
                                    </p:animMotion>
                                  </p:childTnLst>
                                </p:cTn>
                              </p:par>
                              <p:par>
                                <p:cTn id="199" presetID="0" presetClass="path" presetSubtype="0" accel="50000" decel="50000" fill="hold" nodeType="withEffect">
                                  <p:stCondLst>
                                    <p:cond delay="0"/>
                                  </p:stCondLst>
                                  <p:childTnLst>
                                    <p:animMotion origin="layout" path="M 0 0 L -0.26858 0.27545 " pathEditMode="relative" ptsTypes="AA">
                                      <p:cBhvr>
                                        <p:cTn id="200" dur="2000" fill="hold"/>
                                        <p:tgtEl>
                                          <p:spTgt spid="22"/>
                                        </p:tgtEl>
                                        <p:attrNameLst>
                                          <p:attrName>ppt_x</p:attrName>
                                          <p:attrName>ppt_y</p:attrName>
                                        </p:attrNameLst>
                                      </p:cBhvr>
                                    </p:animMotion>
                                  </p:childTnLst>
                                </p:cTn>
                              </p:par>
                              <p:par>
                                <p:cTn id="201" presetID="0" presetClass="path" presetSubtype="0" accel="50000" decel="50000" fill="hold" nodeType="withEffect">
                                  <p:stCondLst>
                                    <p:cond delay="0"/>
                                  </p:stCondLst>
                                  <p:childTnLst>
                                    <p:animMotion origin="layout" path="M 0 0 L -0.26858 0.27545 " pathEditMode="relative" ptsTypes="AA">
                                      <p:cBhvr>
                                        <p:cTn id="202" dur="2000" fill="hold"/>
                                        <p:tgtEl>
                                          <p:spTgt spid="23"/>
                                        </p:tgtEl>
                                        <p:attrNameLst>
                                          <p:attrName>ppt_x</p:attrName>
                                          <p:attrName>ppt_y</p:attrName>
                                        </p:attrNameLst>
                                      </p:cBhvr>
                                    </p:animMotion>
                                  </p:childTnLst>
                                </p:cTn>
                              </p:par>
                              <p:par>
                                <p:cTn id="203" presetID="0" presetClass="path" presetSubtype="0" accel="50000" decel="50000" fill="hold" grpId="0" nodeType="withEffect">
                                  <p:stCondLst>
                                    <p:cond delay="0"/>
                                  </p:stCondLst>
                                  <p:childTnLst>
                                    <p:animMotion origin="layout" path="M 0 0 L -0.26858 0.27545 " pathEditMode="relative" ptsTypes="AA">
                                      <p:cBhvr>
                                        <p:cTn id="204" dur="2000" fill="hold"/>
                                        <p:tgtEl>
                                          <p:spTgt spid="24"/>
                                        </p:tgtEl>
                                        <p:attrNameLst>
                                          <p:attrName>ppt_x</p:attrName>
                                          <p:attrName>ppt_y</p:attrName>
                                        </p:attrNameLst>
                                      </p:cBhvr>
                                    </p:animMotion>
                                  </p:childTnLst>
                                </p:cTn>
                              </p:par>
                              <p:par>
                                <p:cTn id="205" presetID="0" presetClass="path" presetSubtype="0" accel="50000" decel="50000" fill="hold" grpId="0" nodeType="withEffect">
                                  <p:stCondLst>
                                    <p:cond delay="0"/>
                                  </p:stCondLst>
                                  <p:childTnLst>
                                    <p:animMotion origin="layout" path="M 0 0 L -0.26858 0.27545 " pathEditMode="relative" ptsTypes="AA">
                                      <p:cBhvr>
                                        <p:cTn id="206" dur="2000" fill="hold"/>
                                        <p:tgtEl>
                                          <p:spTgt spid="25"/>
                                        </p:tgtEl>
                                        <p:attrNameLst>
                                          <p:attrName>ppt_x</p:attrName>
                                          <p:attrName>ppt_y</p:attrName>
                                        </p:attrNameLst>
                                      </p:cBhvr>
                                    </p:animMotion>
                                  </p:childTnLst>
                                </p:cTn>
                              </p:par>
                              <p:par>
                                <p:cTn id="207" presetID="0" presetClass="path" presetSubtype="0" accel="50000" decel="50000" fill="hold" grpId="0" nodeType="withEffect">
                                  <p:stCondLst>
                                    <p:cond delay="0"/>
                                  </p:stCondLst>
                                  <p:childTnLst>
                                    <p:animMotion origin="layout" path="M 0 0 L -0.26858 0.27545 " pathEditMode="relative" ptsTypes="AA">
                                      <p:cBhvr>
                                        <p:cTn id="208" dur="2000" fill="hold"/>
                                        <p:tgtEl>
                                          <p:spTgt spid="26"/>
                                        </p:tgtEl>
                                        <p:attrNameLst>
                                          <p:attrName>ppt_x</p:attrName>
                                          <p:attrName>ppt_y</p:attrName>
                                        </p:attrNameLst>
                                      </p:cBhvr>
                                    </p:animMotion>
                                  </p:childTnLst>
                                </p:cTn>
                              </p:par>
                              <p:par>
                                <p:cTn id="209" presetID="0" presetClass="path" presetSubtype="0" accel="50000" decel="50000" fill="hold" nodeType="withEffect">
                                  <p:stCondLst>
                                    <p:cond delay="0"/>
                                  </p:stCondLst>
                                  <p:childTnLst>
                                    <p:animMotion origin="layout" path="M 0 0 L -0.26858 0.27545 " pathEditMode="relative" ptsTypes="AA">
                                      <p:cBhvr>
                                        <p:cTn id="210" dur="2000" fill="hold"/>
                                        <p:tgtEl>
                                          <p:spTgt spid="27"/>
                                        </p:tgtEl>
                                        <p:attrNameLst>
                                          <p:attrName>ppt_x</p:attrName>
                                          <p:attrName>ppt_y</p:attrName>
                                        </p:attrNameLst>
                                      </p:cBhvr>
                                    </p:animMotion>
                                  </p:childTnLst>
                                </p:cTn>
                              </p:par>
                              <p:par>
                                <p:cTn id="211" presetID="0" presetClass="path" presetSubtype="0" accel="50000" decel="50000" fill="hold" nodeType="withEffect">
                                  <p:stCondLst>
                                    <p:cond delay="0"/>
                                  </p:stCondLst>
                                  <p:childTnLst>
                                    <p:animMotion origin="layout" path="M 0 0 L -0.26858 0.27545 " pathEditMode="relative" ptsTypes="AA">
                                      <p:cBhvr>
                                        <p:cTn id="212" dur="2000" fill="hold"/>
                                        <p:tgtEl>
                                          <p:spTgt spid="28"/>
                                        </p:tgtEl>
                                        <p:attrNameLst>
                                          <p:attrName>ppt_x</p:attrName>
                                          <p:attrName>ppt_y</p:attrName>
                                        </p:attrNameLst>
                                      </p:cBhvr>
                                    </p:animMotion>
                                  </p:childTnLst>
                                </p:cTn>
                              </p:par>
                              <p:par>
                                <p:cTn id="213" presetID="0" presetClass="path" presetSubtype="0" accel="50000" decel="50000" fill="hold" nodeType="withEffect">
                                  <p:stCondLst>
                                    <p:cond delay="0"/>
                                  </p:stCondLst>
                                  <p:childTnLst>
                                    <p:animMotion origin="layout" path="M 0 0 L -0.26858 0.27545 " pathEditMode="relative" ptsTypes="AA">
                                      <p:cBhvr>
                                        <p:cTn id="214" dur="2000" fill="hold"/>
                                        <p:tgtEl>
                                          <p:spTgt spid="30"/>
                                        </p:tgtEl>
                                        <p:attrNameLst>
                                          <p:attrName>ppt_x</p:attrName>
                                          <p:attrName>ppt_y</p:attrName>
                                        </p:attrNameLst>
                                      </p:cBhvr>
                                    </p:animMotion>
                                  </p:childTnLst>
                                </p:cTn>
                              </p:par>
                              <p:par>
                                <p:cTn id="215" presetID="0" presetClass="path" presetSubtype="0" accel="50000" decel="50000" fill="hold" nodeType="withEffect">
                                  <p:stCondLst>
                                    <p:cond delay="0"/>
                                  </p:stCondLst>
                                  <p:childTnLst>
                                    <p:animMotion origin="layout" path="M 0 0 L -0.26858 0.27545 " pathEditMode="relative" ptsTypes="AA">
                                      <p:cBhvr>
                                        <p:cTn id="216" dur="2000" fill="hold"/>
                                        <p:tgtEl>
                                          <p:spTgt spid="32"/>
                                        </p:tgtEl>
                                        <p:attrNameLst>
                                          <p:attrName>ppt_x</p:attrName>
                                          <p:attrName>ppt_y</p:attrName>
                                        </p:attrNameLst>
                                      </p:cBhvr>
                                    </p:animMotion>
                                  </p:childTnLst>
                                </p:cTn>
                              </p:par>
                              <p:par>
                                <p:cTn id="217" presetID="0" presetClass="path" presetSubtype="0" accel="50000" decel="50000" fill="hold" nodeType="withEffect">
                                  <p:stCondLst>
                                    <p:cond delay="0"/>
                                  </p:stCondLst>
                                  <p:childTnLst>
                                    <p:animMotion origin="layout" path="M 0 0 L -0.26858 0.27545 " pathEditMode="relative" ptsTypes="AA">
                                      <p:cBhvr>
                                        <p:cTn id="218" dur="2000" fill="hold"/>
                                        <p:tgtEl>
                                          <p:spTgt spid="38"/>
                                        </p:tgtEl>
                                        <p:attrNameLst>
                                          <p:attrName>ppt_x</p:attrName>
                                          <p:attrName>ppt_y</p:attrName>
                                        </p:attrNameLst>
                                      </p:cBhvr>
                                    </p:animMotion>
                                  </p:childTnLst>
                                </p:cTn>
                              </p:par>
                              <p:par>
                                <p:cTn id="219" presetID="0" presetClass="path" presetSubtype="0" accel="50000" decel="50000" fill="hold" nodeType="withEffect">
                                  <p:stCondLst>
                                    <p:cond delay="0"/>
                                  </p:stCondLst>
                                  <p:childTnLst>
                                    <p:animMotion origin="layout" path="M 0 0 L -0.26858 0.27545 " pathEditMode="relative" ptsTypes="AA">
                                      <p:cBhvr>
                                        <p:cTn id="220" dur="2000" fill="hold"/>
                                        <p:tgtEl>
                                          <p:spTgt spid="40"/>
                                        </p:tgtEl>
                                        <p:attrNameLst>
                                          <p:attrName>ppt_x</p:attrName>
                                          <p:attrName>ppt_y</p:attrName>
                                        </p:attrNameLst>
                                      </p:cBhvr>
                                    </p:animMotion>
                                  </p:childTnLst>
                                </p:cTn>
                              </p:par>
                              <p:par>
                                <p:cTn id="221" presetID="10" presetClass="exit" presetSubtype="0" fill="hold" grpId="1" nodeType="withEffect">
                                  <p:stCondLst>
                                    <p:cond delay="0"/>
                                  </p:stCondLst>
                                  <p:childTnLst>
                                    <p:animEffect transition="out" filter="fade">
                                      <p:cBhvr>
                                        <p:cTn id="222" dur="500"/>
                                        <p:tgtEl>
                                          <p:spTgt spid="41"/>
                                        </p:tgtEl>
                                      </p:cBhvr>
                                    </p:animEffect>
                                    <p:set>
                                      <p:cBhvr>
                                        <p:cTn id="223" dur="1" fill="hold">
                                          <p:stCondLst>
                                            <p:cond delay="499"/>
                                          </p:stCondLst>
                                        </p:cTn>
                                        <p:tgtEl>
                                          <p:spTgt spid="41"/>
                                        </p:tgtEl>
                                        <p:attrNameLst>
                                          <p:attrName>style.visibility</p:attrName>
                                        </p:attrNameLst>
                                      </p:cBhvr>
                                      <p:to>
                                        <p:strVal val="hidden"/>
                                      </p:to>
                                    </p:set>
                                  </p:childTnLst>
                                </p:cTn>
                              </p:par>
                              <p:par>
                                <p:cTn id="224" presetID="10" presetClass="exit" presetSubtype="0" fill="hold" grpId="1" nodeType="withEffect">
                                  <p:stCondLst>
                                    <p:cond delay="0"/>
                                  </p:stCondLst>
                                  <p:childTnLst>
                                    <p:animEffect transition="out" filter="fade">
                                      <p:cBhvr>
                                        <p:cTn id="225" dur="500"/>
                                        <p:tgtEl>
                                          <p:spTgt spid="42"/>
                                        </p:tgtEl>
                                      </p:cBhvr>
                                    </p:animEffect>
                                    <p:set>
                                      <p:cBhvr>
                                        <p:cTn id="226" dur="1" fill="hold">
                                          <p:stCondLst>
                                            <p:cond delay="499"/>
                                          </p:stCondLst>
                                        </p:cTn>
                                        <p:tgtEl>
                                          <p:spTgt spid="42"/>
                                        </p:tgtEl>
                                        <p:attrNameLst>
                                          <p:attrName>style.visibility</p:attrName>
                                        </p:attrNameLst>
                                      </p:cBhvr>
                                      <p:to>
                                        <p:strVal val="hidden"/>
                                      </p:to>
                                    </p:set>
                                  </p:childTnLst>
                                </p:cTn>
                              </p:par>
                              <p:par>
                                <p:cTn id="227" presetID="10" presetClass="exit" presetSubtype="0" fill="hold" grpId="1" nodeType="withEffect">
                                  <p:stCondLst>
                                    <p:cond delay="0"/>
                                  </p:stCondLst>
                                  <p:childTnLst>
                                    <p:animEffect transition="out" filter="fade">
                                      <p:cBhvr>
                                        <p:cTn id="228" dur="500"/>
                                        <p:tgtEl>
                                          <p:spTgt spid="43"/>
                                        </p:tgtEl>
                                      </p:cBhvr>
                                    </p:animEffect>
                                    <p:set>
                                      <p:cBhvr>
                                        <p:cTn id="229" dur="1" fill="hold">
                                          <p:stCondLst>
                                            <p:cond delay="499"/>
                                          </p:stCondLst>
                                        </p:cTn>
                                        <p:tgtEl>
                                          <p:spTgt spid="43"/>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3">
                                            <p:txEl>
                                              <p:pRg st="4" end="4"/>
                                            </p:txEl>
                                          </p:spTgt>
                                        </p:tgtEl>
                                        <p:attrNameLst>
                                          <p:attrName>style.visibility</p:attrName>
                                        </p:attrNameLst>
                                      </p:cBhvr>
                                      <p:to>
                                        <p:strVal val="visible"/>
                                      </p:to>
                                    </p:set>
                                    <p:animEffect transition="in" filter="fade">
                                      <p:cBhvr>
                                        <p:cTn id="234" dur="500"/>
                                        <p:tgtEl>
                                          <p:spTgt spid="3">
                                            <p:txEl>
                                              <p:pRg st="4" end="4"/>
                                            </p:txEl>
                                          </p:spTgt>
                                        </p:tgtEl>
                                      </p:cBhvr>
                                    </p:animEffect>
                                  </p:childTnLst>
                                </p:cTn>
                              </p:par>
                            </p:childTnLst>
                          </p:cTn>
                        </p:par>
                        <p:par>
                          <p:cTn id="235" fill="hold">
                            <p:stCondLst>
                              <p:cond delay="500"/>
                            </p:stCondLst>
                            <p:childTnLst>
                              <p:par>
                                <p:cTn id="236" presetID="10" presetClass="entr" presetSubtype="0" fill="hold" grpId="0" nodeType="afterEffect">
                                  <p:stCondLst>
                                    <p:cond delay="0"/>
                                  </p:stCondLst>
                                  <p:childTnLst>
                                    <p:set>
                                      <p:cBhvr>
                                        <p:cTn id="237" dur="1" fill="hold">
                                          <p:stCondLst>
                                            <p:cond delay="0"/>
                                          </p:stCondLst>
                                        </p:cTn>
                                        <p:tgtEl>
                                          <p:spTgt spid="88"/>
                                        </p:tgtEl>
                                        <p:attrNameLst>
                                          <p:attrName>style.visibility</p:attrName>
                                        </p:attrNameLst>
                                      </p:cBhvr>
                                      <p:to>
                                        <p:strVal val="visible"/>
                                      </p:to>
                                    </p:set>
                                    <p:animEffect transition="in" filter="fade">
                                      <p:cBhvr>
                                        <p:cTn id="238" dur="500"/>
                                        <p:tgtEl>
                                          <p:spTgt spid="88"/>
                                        </p:tgtEl>
                                      </p:cBhvr>
                                    </p:animEffect>
                                  </p:childTnLst>
                                </p:cTn>
                              </p:par>
                            </p:childTnLst>
                          </p:cTn>
                        </p:par>
                        <p:par>
                          <p:cTn id="239" fill="hold">
                            <p:stCondLst>
                              <p:cond delay="1000"/>
                            </p:stCondLst>
                            <p:childTnLst>
                              <p:par>
                                <p:cTn id="240" presetID="22" presetClass="entr" presetSubtype="4" fill="hold" nodeType="afterEffect">
                                  <p:stCondLst>
                                    <p:cond delay="0"/>
                                  </p:stCondLst>
                                  <p:childTnLst>
                                    <p:set>
                                      <p:cBhvr>
                                        <p:cTn id="241" dur="1" fill="hold">
                                          <p:stCondLst>
                                            <p:cond delay="0"/>
                                          </p:stCondLst>
                                        </p:cTn>
                                        <p:tgtEl>
                                          <p:spTgt spid="100"/>
                                        </p:tgtEl>
                                        <p:attrNameLst>
                                          <p:attrName>style.visibility</p:attrName>
                                        </p:attrNameLst>
                                      </p:cBhvr>
                                      <p:to>
                                        <p:strVal val="visible"/>
                                      </p:to>
                                    </p:set>
                                    <p:animEffect transition="in" filter="wipe(down)">
                                      <p:cBhvr>
                                        <p:cTn id="242" dur="500"/>
                                        <p:tgtEl>
                                          <p:spTgt spid="100"/>
                                        </p:tgtEl>
                                      </p:cBhvr>
                                    </p:animEffect>
                                  </p:childTnLst>
                                </p:cTn>
                              </p:par>
                              <p:par>
                                <p:cTn id="243" presetID="22" presetClass="entr" presetSubtype="4" fill="hold" nodeType="withEffect">
                                  <p:stCondLst>
                                    <p:cond delay="0"/>
                                  </p:stCondLst>
                                  <p:childTnLst>
                                    <p:set>
                                      <p:cBhvr>
                                        <p:cTn id="244" dur="1" fill="hold">
                                          <p:stCondLst>
                                            <p:cond delay="0"/>
                                          </p:stCondLst>
                                        </p:cTn>
                                        <p:tgtEl>
                                          <p:spTgt spid="101"/>
                                        </p:tgtEl>
                                        <p:attrNameLst>
                                          <p:attrName>style.visibility</p:attrName>
                                        </p:attrNameLst>
                                      </p:cBhvr>
                                      <p:to>
                                        <p:strVal val="visible"/>
                                      </p:to>
                                    </p:set>
                                    <p:animEffect transition="in" filter="wipe(down)">
                                      <p:cBhvr>
                                        <p:cTn id="245" dur="500"/>
                                        <p:tgtEl>
                                          <p:spTgt spid="101"/>
                                        </p:tgtEl>
                                      </p:cBhvr>
                                    </p:animEffect>
                                  </p:childTnLst>
                                </p:cTn>
                              </p:par>
                              <p:par>
                                <p:cTn id="246" presetID="22" presetClass="entr" presetSubtype="4" fill="hold" grpId="0" nodeType="withEffect">
                                  <p:stCondLst>
                                    <p:cond delay="0"/>
                                  </p:stCondLst>
                                  <p:childTnLst>
                                    <p:set>
                                      <p:cBhvr>
                                        <p:cTn id="247" dur="1" fill="hold">
                                          <p:stCondLst>
                                            <p:cond delay="0"/>
                                          </p:stCondLst>
                                        </p:cTn>
                                        <p:tgtEl>
                                          <p:spTgt spid="92"/>
                                        </p:tgtEl>
                                        <p:attrNameLst>
                                          <p:attrName>style.visibility</p:attrName>
                                        </p:attrNameLst>
                                      </p:cBhvr>
                                      <p:to>
                                        <p:strVal val="visible"/>
                                      </p:to>
                                    </p:set>
                                    <p:animEffect transition="in" filter="wipe(down)">
                                      <p:cBhvr>
                                        <p:cTn id="248" dur="500"/>
                                        <p:tgtEl>
                                          <p:spTgt spid="92"/>
                                        </p:tgtEl>
                                      </p:cBhvr>
                                    </p:animEffect>
                                  </p:childTnLst>
                                </p:cTn>
                              </p:par>
                              <p:par>
                                <p:cTn id="249" presetID="22" presetClass="entr" presetSubtype="4" fill="hold" grpId="0" nodeType="withEffect">
                                  <p:stCondLst>
                                    <p:cond delay="0"/>
                                  </p:stCondLst>
                                  <p:childTnLst>
                                    <p:set>
                                      <p:cBhvr>
                                        <p:cTn id="250" dur="1" fill="hold">
                                          <p:stCondLst>
                                            <p:cond delay="0"/>
                                          </p:stCondLst>
                                        </p:cTn>
                                        <p:tgtEl>
                                          <p:spTgt spid="93"/>
                                        </p:tgtEl>
                                        <p:attrNameLst>
                                          <p:attrName>style.visibility</p:attrName>
                                        </p:attrNameLst>
                                      </p:cBhvr>
                                      <p:to>
                                        <p:strVal val="visible"/>
                                      </p:to>
                                    </p:set>
                                    <p:animEffect transition="in" filter="wipe(down)">
                                      <p:cBhvr>
                                        <p:cTn id="251" dur="500"/>
                                        <p:tgtEl>
                                          <p:spTgt spid="93"/>
                                        </p:tgtEl>
                                      </p:cBhvr>
                                    </p:animEffect>
                                  </p:childTnLst>
                                </p:cTn>
                              </p:par>
                              <p:par>
                                <p:cTn id="252" presetID="22" presetClass="entr" presetSubtype="4" fill="hold" grpId="0" nodeType="withEffect">
                                  <p:stCondLst>
                                    <p:cond delay="0"/>
                                  </p:stCondLst>
                                  <p:childTnLst>
                                    <p:set>
                                      <p:cBhvr>
                                        <p:cTn id="253" dur="1" fill="hold">
                                          <p:stCondLst>
                                            <p:cond delay="0"/>
                                          </p:stCondLst>
                                        </p:cTn>
                                        <p:tgtEl>
                                          <p:spTgt spid="94"/>
                                        </p:tgtEl>
                                        <p:attrNameLst>
                                          <p:attrName>style.visibility</p:attrName>
                                        </p:attrNameLst>
                                      </p:cBhvr>
                                      <p:to>
                                        <p:strVal val="visible"/>
                                      </p:to>
                                    </p:set>
                                    <p:animEffect transition="in" filter="wipe(down)">
                                      <p:cBhvr>
                                        <p:cTn id="254" dur="500"/>
                                        <p:tgtEl>
                                          <p:spTgt spid="94"/>
                                        </p:tgtEl>
                                      </p:cBhvr>
                                    </p:animEffect>
                                  </p:childTnLst>
                                </p:cTn>
                              </p:par>
                              <p:par>
                                <p:cTn id="255" presetID="22" presetClass="entr" presetSubtype="4" fill="hold" grpId="0" nodeType="withEffect">
                                  <p:stCondLst>
                                    <p:cond delay="0"/>
                                  </p:stCondLst>
                                  <p:childTnLst>
                                    <p:set>
                                      <p:cBhvr>
                                        <p:cTn id="256" dur="1" fill="hold">
                                          <p:stCondLst>
                                            <p:cond delay="0"/>
                                          </p:stCondLst>
                                        </p:cTn>
                                        <p:tgtEl>
                                          <p:spTgt spid="96"/>
                                        </p:tgtEl>
                                        <p:attrNameLst>
                                          <p:attrName>style.visibility</p:attrName>
                                        </p:attrNameLst>
                                      </p:cBhvr>
                                      <p:to>
                                        <p:strVal val="visible"/>
                                      </p:to>
                                    </p:set>
                                    <p:animEffect transition="in" filter="wipe(down)">
                                      <p:cBhvr>
                                        <p:cTn id="257" dur="500"/>
                                        <p:tgtEl>
                                          <p:spTgt spid="96"/>
                                        </p:tgtEl>
                                      </p:cBhvr>
                                    </p:animEffect>
                                  </p:childTnLst>
                                </p:cTn>
                              </p:par>
                              <p:par>
                                <p:cTn id="258" presetID="22" presetClass="entr" presetSubtype="4" fill="hold" grpId="0" nodeType="withEffect">
                                  <p:stCondLst>
                                    <p:cond delay="0"/>
                                  </p:stCondLst>
                                  <p:childTnLst>
                                    <p:set>
                                      <p:cBhvr>
                                        <p:cTn id="259" dur="1" fill="hold">
                                          <p:stCondLst>
                                            <p:cond delay="0"/>
                                          </p:stCondLst>
                                        </p:cTn>
                                        <p:tgtEl>
                                          <p:spTgt spid="95"/>
                                        </p:tgtEl>
                                        <p:attrNameLst>
                                          <p:attrName>style.visibility</p:attrName>
                                        </p:attrNameLst>
                                      </p:cBhvr>
                                      <p:to>
                                        <p:strVal val="visible"/>
                                      </p:to>
                                    </p:set>
                                    <p:animEffect transition="in" filter="wipe(down)">
                                      <p:cBhvr>
                                        <p:cTn id="260" dur="500"/>
                                        <p:tgtEl>
                                          <p:spTgt spid="95"/>
                                        </p:tgtEl>
                                      </p:cBhvr>
                                    </p:animEffect>
                                  </p:childTnLst>
                                </p:cTn>
                              </p:par>
                              <p:par>
                                <p:cTn id="261" presetID="22" presetClass="entr" presetSubtype="4" fill="hold" grpId="0" nodeType="withEffect">
                                  <p:stCondLst>
                                    <p:cond delay="0"/>
                                  </p:stCondLst>
                                  <p:childTnLst>
                                    <p:set>
                                      <p:cBhvr>
                                        <p:cTn id="262" dur="1" fill="hold">
                                          <p:stCondLst>
                                            <p:cond delay="0"/>
                                          </p:stCondLst>
                                        </p:cTn>
                                        <p:tgtEl>
                                          <p:spTgt spid="89"/>
                                        </p:tgtEl>
                                        <p:attrNameLst>
                                          <p:attrName>style.visibility</p:attrName>
                                        </p:attrNameLst>
                                      </p:cBhvr>
                                      <p:to>
                                        <p:strVal val="visible"/>
                                      </p:to>
                                    </p:set>
                                    <p:animEffect transition="in" filter="wipe(down)">
                                      <p:cBhvr>
                                        <p:cTn id="263" dur="500"/>
                                        <p:tgtEl>
                                          <p:spTgt spid="89"/>
                                        </p:tgtEl>
                                      </p:cBhvr>
                                    </p:animEffect>
                                  </p:childTnLst>
                                </p:cTn>
                              </p:par>
                            </p:childTnLst>
                          </p:cTn>
                        </p:par>
                      </p:childTnLst>
                    </p:cTn>
                  </p:par>
                  <p:par>
                    <p:cTn id="264" fill="hold">
                      <p:stCondLst>
                        <p:cond delay="indefinite"/>
                      </p:stCondLst>
                      <p:childTnLst>
                        <p:par>
                          <p:cTn id="265" fill="hold">
                            <p:stCondLst>
                              <p:cond delay="0"/>
                            </p:stCondLst>
                            <p:childTnLst>
                              <p:par>
                                <p:cTn id="266" presetID="10" presetClass="exit" presetSubtype="0" fill="hold" grpId="2" nodeType="clickEffect">
                                  <p:stCondLst>
                                    <p:cond delay="0"/>
                                  </p:stCondLst>
                                  <p:childTnLst>
                                    <p:animEffect transition="out" filter="fade">
                                      <p:cBhvr>
                                        <p:cTn id="267" dur="500"/>
                                        <p:tgtEl>
                                          <p:spTgt spid="4"/>
                                        </p:tgtEl>
                                      </p:cBhvr>
                                    </p:animEffect>
                                    <p:set>
                                      <p:cBhvr>
                                        <p:cTn id="268" dur="1" fill="hold">
                                          <p:stCondLst>
                                            <p:cond delay="499"/>
                                          </p:stCondLst>
                                        </p:cTn>
                                        <p:tgtEl>
                                          <p:spTgt spid="4"/>
                                        </p:tgtEl>
                                        <p:attrNameLst>
                                          <p:attrName>style.visibility</p:attrName>
                                        </p:attrNameLst>
                                      </p:cBhvr>
                                      <p:to>
                                        <p:strVal val="hidden"/>
                                      </p:to>
                                    </p:set>
                                  </p:childTnLst>
                                </p:cTn>
                              </p:par>
                              <p:par>
                                <p:cTn id="269" presetID="10" presetClass="exit" presetSubtype="0" fill="hold" grpId="2" nodeType="withEffect">
                                  <p:stCondLst>
                                    <p:cond delay="0"/>
                                  </p:stCondLst>
                                  <p:childTnLst>
                                    <p:animEffect transition="out" filter="fade">
                                      <p:cBhvr>
                                        <p:cTn id="270" dur="500"/>
                                        <p:tgtEl>
                                          <p:spTgt spid="8"/>
                                        </p:tgtEl>
                                      </p:cBhvr>
                                    </p:animEffect>
                                    <p:set>
                                      <p:cBhvr>
                                        <p:cTn id="271" dur="1" fill="hold">
                                          <p:stCondLst>
                                            <p:cond delay="499"/>
                                          </p:stCondLst>
                                        </p:cTn>
                                        <p:tgtEl>
                                          <p:spTgt spid="8"/>
                                        </p:tgtEl>
                                        <p:attrNameLst>
                                          <p:attrName>style.visibility</p:attrName>
                                        </p:attrNameLst>
                                      </p:cBhvr>
                                      <p:to>
                                        <p:strVal val="hidden"/>
                                      </p:to>
                                    </p:set>
                                  </p:childTnLst>
                                </p:cTn>
                              </p:par>
                              <p:par>
                                <p:cTn id="272" presetID="10" presetClass="exit" presetSubtype="0" fill="hold" grpId="2" nodeType="withEffect">
                                  <p:stCondLst>
                                    <p:cond delay="0"/>
                                  </p:stCondLst>
                                  <p:childTnLst>
                                    <p:animEffect transition="out" filter="fade">
                                      <p:cBhvr>
                                        <p:cTn id="273" dur="500"/>
                                        <p:tgtEl>
                                          <p:spTgt spid="9"/>
                                        </p:tgtEl>
                                      </p:cBhvr>
                                    </p:animEffect>
                                    <p:set>
                                      <p:cBhvr>
                                        <p:cTn id="274" dur="1" fill="hold">
                                          <p:stCondLst>
                                            <p:cond delay="499"/>
                                          </p:stCondLst>
                                        </p:cTn>
                                        <p:tgtEl>
                                          <p:spTgt spid="9"/>
                                        </p:tgtEl>
                                        <p:attrNameLst>
                                          <p:attrName>style.visibility</p:attrName>
                                        </p:attrNameLst>
                                      </p:cBhvr>
                                      <p:to>
                                        <p:strVal val="hidden"/>
                                      </p:to>
                                    </p:set>
                                  </p:childTnLst>
                                </p:cTn>
                              </p:par>
                              <p:par>
                                <p:cTn id="275" presetID="10" presetClass="exit" presetSubtype="0" fill="hold" grpId="2" nodeType="withEffect">
                                  <p:stCondLst>
                                    <p:cond delay="0"/>
                                  </p:stCondLst>
                                  <p:childTnLst>
                                    <p:animEffect transition="out" filter="fade">
                                      <p:cBhvr>
                                        <p:cTn id="276" dur="500"/>
                                        <p:tgtEl>
                                          <p:spTgt spid="10"/>
                                        </p:tgtEl>
                                      </p:cBhvr>
                                    </p:animEffect>
                                    <p:set>
                                      <p:cBhvr>
                                        <p:cTn id="277" dur="1" fill="hold">
                                          <p:stCondLst>
                                            <p:cond delay="499"/>
                                          </p:stCondLst>
                                        </p:cTn>
                                        <p:tgtEl>
                                          <p:spTgt spid="10"/>
                                        </p:tgtEl>
                                        <p:attrNameLst>
                                          <p:attrName>style.visibility</p:attrName>
                                        </p:attrNameLst>
                                      </p:cBhvr>
                                      <p:to>
                                        <p:strVal val="hidden"/>
                                      </p:to>
                                    </p:set>
                                  </p:childTnLst>
                                </p:cTn>
                              </p:par>
                              <p:par>
                                <p:cTn id="278" presetID="10" presetClass="exit" presetSubtype="0" fill="hold" grpId="2" nodeType="withEffect">
                                  <p:stCondLst>
                                    <p:cond delay="0"/>
                                  </p:stCondLst>
                                  <p:childTnLst>
                                    <p:animEffect transition="out" filter="fade">
                                      <p:cBhvr>
                                        <p:cTn id="279" dur="500"/>
                                        <p:tgtEl>
                                          <p:spTgt spid="11"/>
                                        </p:tgtEl>
                                      </p:cBhvr>
                                    </p:animEffect>
                                    <p:set>
                                      <p:cBhvr>
                                        <p:cTn id="280" dur="1" fill="hold">
                                          <p:stCondLst>
                                            <p:cond delay="499"/>
                                          </p:stCondLst>
                                        </p:cTn>
                                        <p:tgtEl>
                                          <p:spTgt spid="11"/>
                                        </p:tgtEl>
                                        <p:attrNameLst>
                                          <p:attrName>style.visibility</p:attrName>
                                        </p:attrNameLst>
                                      </p:cBhvr>
                                      <p:to>
                                        <p:strVal val="hidden"/>
                                      </p:to>
                                    </p:set>
                                  </p:childTnLst>
                                </p:cTn>
                              </p:par>
                              <p:par>
                                <p:cTn id="281" presetID="10" presetClass="exit" presetSubtype="0" fill="hold" nodeType="withEffect">
                                  <p:stCondLst>
                                    <p:cond delay="0"/>
                                  </p:stCondLst>
                                  <p:childTnLst>
                                    <p:animEffect transition="out" filter="fade">
                                      <p:cBhvr>
                                        <p:cTn id="282" dur="500"/>
                                        <p:tgtEl>
                                          <p:spTgt spid="12"/>
                                        </p:tgtEl>
                                      </p:cBhvr>
                                    </p:animEffect>
                                    <p:set>
                                      <p:cBhvr>
                                        <p:cTn id="283" dur="1" fill="hold">
                                          <p:stCondLst>
                                            <p:cond delay="499"/>
                                          </p:stCondLst>
                                        </p:cTn>
                                        <p:tgtEl>
                                          <p:spTgt spid="12"/>
                                        </p:tgtEl>
                                        <p:attrNameLst>
                                          <p:attrName>style.visibility</p:attrName>
                                        </p:attrNameLst>
                                      </p:cBhvr>
                                      <p:to>
                                        <p:strVal val="hidden"/>
                                      </p:to>
                                    </p:set>
                                  </p:childTnLst>
                                </p:cTn>
                              </p:par>
                              <p:par>
                                <p:cTn id="284" presetID="10" presetClass="exit" presetSubtype="0" fill="hold" nodeType="withEffect">
                                  <p:stCondLst>
                                    <p:cond delay="0"/>
                                  </p:stCondLst>
                                  <p:childTnLst>
                                    <p:animEffect transition="out" filter="fade">
                                      <p:cBhvr>
                                        <p:cTn id="285" dur="500"/>
                                        <p:tgtEl>
                                          <p:spTgt spid="13"/>
                                        </p:tgtEl>
                                      </p:cBhvr>
                                    </p:animEffect>
                                    <p:set>
                                      <p:cBhvr>
                                        <p:cTn id="286" dur="1" fill="hold">
                                          <p:stCondLst>
                                            <p:cond delay="499"/>
                                          </p:stCondLst>
                                        </p:cTn>
                                        <p:tgtEl>
                                          <p:spTgt spid="13"/>
                                        </p:tgtEl>
                                        <p:attrNameLst>
                                          <p:attrName>style.visibility</p:attrName>
                                        </p:attrNameLst>
                                      </p:cBhvr>
                                      <p:to>
                                        <p:strVal val="hidden"/>
                                      </p:to>
                                    </p:set>
                                  </p:childTnLst>
                                </p:cTn>
                              </p:par>
                              <p:par>
                                <p:cTn id="287" presetID="10" presetClass="exit" presetSubtype="0" fill="hold" grpId="2" nodeType="withEffect">
                                  <p:stCondLst>
                                    <p:cond delay="0"/>
                                  </p:stCondLst>
                                  <p:childTnLst>
                                    <p:animEffect transition="out" filter="fade">
                                      <p:cBhvr>
                                        <p:cTn id="288" dur="500"/>
                                        <p:tgtEl>
                                          <p:spTgt spid="14"/>
                                        </p:tgtEl>
                                      </p:cBhvr>
                                    </p:animEffect>
                                    <p:set>
                                      <p:cBhvr>
                                        <p:cTn id="289" dur="1" fill="hold">
                                          <p:stCondLst>
                                            <p:cond delay="499"/>
                                          </p:stCondLst>
                                        </p:cTn>
                                        <p:tgtEl>
                                          <p:spTgt spid="14"/>
                                        </p:tgtEl>
                                        <p:attrNameLst>
                                          <p:attrName>style.visibility</p:attrName>
                                        </p:attrNameLst>
                                      </p:cBhvr>
                                      <p:to>
                                        <p:strVal val="hidden"/>
                                      </p:to>
                                    </p:set>
                                  </p:childTnLst>
                                </p:cTn>
                              </p:par>
                              <p:par>
                                <p:cTn id="290" presetID="10" presetClass="exit" presetSubtype="0" fill="hold" grpId="2" nodeType="withEffect">
                                  <p:stCondLst>
                                    <p:cond delay="0"/>
                                  </p:stCondLst>
                                  <p:childTnLst>
                                    <p:animEffect transition="out" filter="fade">
                                      <p:cBhvr>
                                        <p:cTn id="291" dur="500"/>
                                        <p:tgtEl>
                                          <p:spTgt spid="15"/>
                                        </p:tgtEl>
                                      </p:cBhvr>
                                    </p:animEffect>
                                    <p:set>
                                      <p:cBhvr>
                                        <p:cTn id="292" dur="1" fill="hold">
                                          <p:stCondLst>
                                            <p:cond delay="499"/>
                                          </p:stCondLst>
                                        </p:cTn>
                                        <p:tgtEl>
                                          <p:spTgt spid="15"/>
                                        </p:tgtEl>
                                        <p:attrNameLst>
                                          <p:attrName>style.visibility</p:attrName>
                                        </p:attrNameLst>
                                      </p:cBhvr>
                                      <p:to>
                                        <p:strVal val="hidden"/>
                                      </p:to>
                                    </p:set>
                                  </p:childTnLst>
                                </p:cTn>
                              </p:par>
                              <p:par>
                                <p:cTn id="293" presetID="10" presetClass="exit" presetSubtype="0" fill="hold" grpId="2" nodeType="withEffect">
                                  <p:stCondLst>
                                    <p:cond delay="0"/>
                                  </p:stCondLst>
                                  <p:childTnLst>
                                    <p:animEffect transition="out" filter="fade">
                                      <p:cBhvr>
                                        <p:cTn id="294" dur="500"/>
                                        <p:tgtEl>
                                          <p:spTgt spid="16"/>
                                        </p:tgtEl>
                                      </p:cBhvr>
                                    </p:animEffect>
                                    <p:set>
                                      <p:cBhvr>
                                        <p:cTn id="295" dur="1" fill="hold">
                                          <p:stCondLst>
                                            <p:cond delay="499"/>
                                          </p:stCondLst>
                                        </p:cTn>
                                        <p:tgtEl>
                                          <p:spTgt spid="16"/>
                                        </p:tgtEl>
                                        <p:attrNameLst>
                                          <p:attrName>style.visibility</p:attrName>
                                        </p:attrNameLst>
                                      </p:cBhvr>
                                      <p:to>
                                        <p:strVal val="hidden"/>
                                      </p:to>
                                    </p:set>
                                  </p:childTnLst>
                                </p:cTn>
                              </p:par>
                              <p:par>
                                <p:cTn id="296" presetID="10" presetClass="exit" presetSubtype="0" fill="hold" nodeType="withEffect">
                                  <p:stCondLst>
                                    <p:cond delay="0"/>
                                  </p:stCondLst>
                                  <p:childTnLst>
                                    <p:animEffect transition="out" filter="fade">
                                      <p:cBhvr>
                                        <p:cTn id="297" dur="500"/>
                                        <p:tgtEl>
                                          <p:spTgt spid="17"/>
                                        </p:tgtEl>
                                      </p:cBhvr>
                                    </p:animEffect>
                                    <p:set>
                                      <p:cBhvr>
                                        <p:cTn id="298" dur="1" fill="hold">
                                          <p:stCondLst>
                                            <p:cond delay="499"/>
                                          </p:stCondLst>
                                        </p:cTn>
                                        <p:tgtEl>
                                          <p:spTgt spid="17"/>
                                        </p:tgtEl>
                                        <p:attrNameLst>
                                          <p:attrName>style.visibility</p:attrName>
                                        </p:attrNameLst>
                                      </p:cBhvr>
                                      <p:to>
                                        <p:strVal val="hidden"/>
                                      </p:to>
                                    </p:set>
                                  </p:childTnLst>
                                </p:cTn>
                              </p:par>
                              <p:par>
                                <p:cTn id="299" presetID="10" presetClass="exit" presetSubtype="0" fill="hold" nodeType="withEffect">
                                  <p:stCondLst>
                                    <p:cond delay="0"/>
                                  </p:stCondLst>
                                  <p:childTnLst>
                                    <p:animEffect transition="out" filter="fade">
                                      <p:cBhvr>
                                        <p:cTn id="300" dur="500"/>
                                        <p:tgtEl>
                                          <p:spTgt spid="18"/>
                                        </p:tgtEl>
                                      </p:cBhvr>
                                    </p:animEffect>
                                    <p:set>
                                      <p:cBhvr>
                                        <p:cTn id="301" dur="1" fill="hold">
                                          <p:stCondLst>
                                            <p:cond delay="499"/>
                                          </p:stCondLst>
                                        </p:cTn>
                                        <p:tgtEl>
                                          <p:spTgt spid="18"/>
                                        </p:tgtEl>
                                        <p:attrNameLst>
                                          <p:attrName>style.visibility</p:attrName>
                                        </p:attrNameLst>
                                      </p:cBhvr>
                                      <p:to>
                                        <p:strVal val="hidden"/>
                                      </p:to>
                                    </p:set>
                                  </p:childTnLst>
                                </p:cTn>
                              </p:par>
                              <p:par>
                                <p:cTn id="302" presetID="10" presetClass="exit" presetSubtype="0" fill="hold" grpId="2" nodeType="withEffect">
                                  <p:stCondLst>
                                    <p:cond delay="0"/>
                                  </p:stCondLst>
                                  <p:childTnLst>
                                    <p:animEffect transition="out" filter="fade">
                                      <p:cBhvr>
                                        <p:cTn id="303" dur="500"/>
                                        <p:tgtEl>
                                          <p:spTgt spid="19"/>
                                        </p:tgtEl>
                                      </p:cBhvr>
                                    </p:animEffect>
                                    <p:set>
                                      <p:cBhvr>
                                        <p:cTn id="304" dur="1" fill="hold">
                                          <p:stCondLst>
                                            <p:cond delay="499"/>
                                          </p:stCondLst>
                                        </p:cTn>
                                        <p:tgtEl>
                                          <p:spTgt spid="19"/>
                                        </p:tgtEl>
                                        <p:attrNameLst>
                                          <p:attrName>style.visibility</p:attrName>
                                        </p:attrNameLst>
                                      </p:cBhvr>
                                      <p:to>
                                        <p:strVal val="hidden"/>
                                      </p:to>
                                    </p:set>
                                  </p:childTnLst>
                                </p:cTn>
                              </p:par>
                              <p:par>
                                <p:cTn id="305" presetID="10" presetClass="exit" presetSubtype="0" fill="hold" grpId="2" nodeType="withEffect">
                                  <p:stCondLst>
                                    <p:cond delay="0"/>
                                  </p:stCondLst>
                                  <p:childTnLst>
                                    <p:animEffect transition="out" filter="fade">
                                      <p:cBhvr>
                                        <p:cTn id="306" dur="500"/>
                                        <p:tgtEl>
                                          <p:spTgt spid="20"/>
                                        </p:tgtEl>
                                      </p:cBhvr>
                                    </p:animEffect>
                                    <p:set>
                                      <p:cBhvr>
                                        <p:cTn id="307" dur="1" fill="hold">
                                          <p:stCondLst>
                                            <p:cond delay="499"/>
                                          </p:stCondLst>
                                        </p:cTn>
                                        <p:tgtEl>
                                          <p:spTgt spid="20"/>
                                        </p:tgtEl>
                                        <p:attrNameLst>
                                          <p:attrName>style.visibility</p:attrName>
                                        </p:attrNameLst>
                                      </p:cBhvr>
                                      <p:to>
                                        <p:strVal val="hidden"/>
                                      </p:to>
                                    </p:set>
                                  </p:childTnLst>
                                </p:cTn>
                              </p:par>
                              <p:par>
                                <p:cTn id="308" presetID="10" presetClass="exit" presetSubtype="0" fill="hold" grpId="2" nodeType="withEffect">
                                  <p:stCondLst>
                                    <p:cond delay="0"/>
                                  </p:stCondLst>
                                  <p:childTnLst>
                                    <p:animEffect transition="out" filter="fade">
                                      <p:cBhvr>
                                        <p:cTn id="309" dur="500"/>
                                        <p:tgtEl>
                                          <p:spTgt spid="21"/>
                                        </p:tgtEl>
                                      </p:cBhvr>
                                    </p:animEffect>
                                    <p:set>
                                      <p:cBhvr>
                                        <p:cTn id="310" dur="1" fill="hold">
                                          <p:stCondLst>
                                            <p:cond delay="499"/>
                                          </p:stCondLst>
                                        </p:cTn>
                                        <p:tgtEl>
                                          <p:spTgt spid="21"/>
                                        </p:tgtEl>
                                        <p:attrNameLst>
                                          <p:attrName>style.visibility</p:attrName>
                                        </p:attrNameLst>
                                      </p:cBhvr>
                                      <p:to>
                                        <p:strVal val="hidden"/>
                                      </p:to>
                                    </p:set>
                                  </p:childTnLst>
                                </p:cTn>
                              </p:par>
                              <p:par>
                                <p:cTn id="311" presetID="10" presetClass="exit" presetSubtype="0" fill="hold" nodeType="withEffect">
                                  <p:stCondLst>
                                    <p:cond delay="0"/>
                                  </p:stCondLst>
                                  <p:childTnLst>
                                    <p:animEffect transition="out" filter="fade">
                                      <p:cBhvr>
                                        <p:cTn id="312" dur="500"/>
                                        <p:tgtEl>
                                          <p:spTgt spid="22"/>
                                        </p:tgtEl>
                                      </p:cBhvr>
                                    </p:animEffect>
                                    <p:set>
                                      <p:cBhvr>
                                        <p:cTn id="313" dur="1" fill="hold">
                                          <p:stCondLst>
                                            <p:cond delay="499"/>
                                          </p:stCondLst>
                                        </p:cTn>
                                        <p:tgtEl>
                                          <p:spTgt spid="22"/>
                                        </p:tgtEl>
                                        <p:attrNameLst>
                                          <p:attrName>style.visibility</p:attrName>
                                        </p:attrNameLst>
                                      </p:cBhvr>
                                      <p:to>
                                        <p:strVal val="hidden"/>
                                      </p:to>
                                    </p:set>
                                  </p:childTnLst>
                                </p:cTn>
                              </p:par>
                              <p:par>
                                <p:cTn id="314" presetID="10" presetClass="exit" presetSubtype="0" fill="hold" nodeType="withEffect">
                                  <p:stCondLst>
                                    <p:cond delay="0"/>
                                  </p:stCondLst>
                                  <p:childTnLst>
                                    <p:animEffect transition="out" filter="fade">
                                      <p:cBhvr>
                                        <p:cTn id="315" dur="500"/>
                                        <p:tgtEl>
                                          <p:spTgt spid="23"/>
                                        </p:tgtEl>
                                      </p:cBhvr>
                                    </p:animEffect>
                                    <p:set>
                                      <p:cBhvr>
                                        <p:cTn id="316" dur="1" fill="hold">
                                          <p:stCondLst>
                                            <p:cond delay="499"/>
                                          </p:stCondLst>
                                        </p:cTn>
                                        <p:tgtEl>
                                          <p:spTgt spid="23"/>
                                        </p:tgtEl>
                                        <p:attrNameLst>
                                          <p:attrName>style.visibility</p:attrName>
                                        </p:attrNameLst>
                                      </p:cBhvr>
                                      <p:to>
                                        <p:strVal val="hidden"/>
                                      </p:to>
                                    </p:set>
                                  </p:childTnLst>
                                </p:cTn>
                              </p:par>
                              <p:par>
                                <p:cTn id="317" presetID="10" presetClass="exit" presetSubtype="0" fill="hold" grpId="2" nodeType="withEffect">
                                  <p:stCondLst>
                                    <p:cond delay="0"/>
                                  </p:stCondLst>
                                  <p:childTnLst>
                                    <p:animEffect transition="out" filter="fade">
                                      <p:cBhvr>
                                        <p:cTn id="318" dur="500"/>
                                        <p:tgtEl>
                                          <p:spTgt spid="24"/>
                                        </p:tgtEl>
                                      </p:cBhvr>
                                    </p:animEffect>
                                    <p:set>
                                      <p:cBhvr>
                                        <p:cTn id="319" dur="1" fill="hold">
                                          <p:stCondLst>
                                            <p:cond delay="499"/>
                                          </p:stCondLst>
                                        </p:cTn>
                                        <p:tgtEl>
                                          <p:spTgt spid="24"/>
                                        </p:tgtEl>
                                        <p:attrNameLst>
                                          <p:attrName>style.visibility</p:attrName>
                                        </p:attrNameLst>
                                      </p:cBhvr>
                                      <p:to>
                                        <p:strVal val="hidden"/>
                                      </p:to>
                                    </p:set>
                                  </p:childTnLst>
                                </p:cTn>
                              </p:par>
                              <p:par>
                                <p:cTn id="320" presetID="10" presetClass="exit" presetSubtype="0" fill="hold" grpId="2" nodeType="withEffect">
                                  <p:stCondLst>
                                    <p:cond delay="0"/>
                                  </p:stCondLst>
                                  <p:childTnLst>
                                    <p:animEffect transition="out" filter="fade">
                                      <p:cBhvr>
                                        <p:cTn id="321" dur="500"/>
                                        <p:tgtEl>
                                          <p:spTgt spid="25"/>
                                        </p:tgtEl>
                                      </p:cBhvr>
                                    </p:animEffect>
                                    <p:set>
                                      <p:cBhvr>
                                        <p:cTn id="322" dur="1" fill="hold">
                                          <p:stCondLst>
                                            <p:cond delay="499"/>
                                          </p:stCondLst>
                                        </p:cTn>
                                        <p:tgtEl>
                                          <p:spTgt spid="25"/>
                                        </p:tgtEl>
                                        <p:attrNameLst>
                                          <p:attrName>style.visibility</p:attrName>
                                        </p:attrNameLst>
                                      </p:cBhvr>
                                      <p:to>
                                        <p:strVal val="hidden"/>
                                      </p:to>
                                    </p:set>
                                  </p:childTnLst>
                                </p:cTn>
                              </p:par>
                              <p:par>
                                <p:cTn id="323" presetID="10" presetClass="exit" presetSubtype="0" fill="hold" grpId="2" nodeType="withEffect">
                                  <p:stCondLst>
                                    <p:cond delay="0"/>
                                  </p:stCondLst>
                                  <p:childTnLst>
                                    <p:animEffect transition="out" filter="fade">
                                      <p:cBhvr>
                                        <p:cTn id="324" dur="500"/>
                                        <p:tgtEl>
                                          <p:spTgt spid="26"/>
                                        </p:tgtEl>
                                      </p:cBhvr>
                                    </p:animEffect>
                                    <p:set>
                                      <p:cBhvr>
                                        <p:cTn id="325" dur="1" fill="hold">
                                          <p:stCondLst>
                                            <p:cond delay="499"/>
                                          </p:stCondLst>
                                        </p:cTn>
                                        <p:tgtEl>
                                          <p:spTgt spid="26"/>
                                        </p:tgtEl>
                                        <p:attrNameLst>
                                          <p:attrName>style.visibility</p:attrName>
                                        </p:attrNameLst>
                                      </p:cBhvr>
                                      <p:to>
                                        <p:strVal val="hidden"/>
                                      </p:to>
                                    </p:set>
                                  </p:childTnLst>
                                </p:cTn>
                              </p:par>
                              <p:par>
                                <p:cTn id="326" presetID="10" presetClass="exit" presetSubtype="0" fill="hold" nodeType="withEffect">
                                  <p:stCondLst>
                                    <p:cond delay="0"/>
                                  </p:stCondLst>
                                  <p:childTnLst>
                                    <p:animEffect transition="out" filter="fade">
                                      <p:cBhvr>
                                        <p:cTn id="327" dur="500"/>
                                        <p:tgtEl>
                                          <p:spTgt spid="27"/>
                                        </p:tgtEl>
                                      </p:cBhvr>
                                    </p:animEffect>
                                    <p:set>
                                      <p:cBhvr>
                                        <p:cTn id="328" dur="1" fill="hold">
                                          <p:stCondLst>
                                            <p:cond delay="499"/>
                                          </p:stCondLst>
                                        </p:cTn>
                                        <p:tgtEl>
                                          <p:spTgt spid="27"/>
                                        </p:tgtEl>
                                        <p:attrNameLst>
                                          <p:attrName>style.visibility</p:attrName>
                                        </p:attrNameLst>
                                      </p:cBhvr>
                                      <p:to>
                                        <p:strVal val="hidden"/>
                                      </p:to>
                                    </p:set>
                                  </p:childTnLst>
                                </p:cTn>
                              </p:par>
                              <p:par>
                                <p:cTn id="329" presetID="10" presetClass="exit" presetSubtype="0" fill="hold" nodeType="withEffect">
                                  <p:stCondLst>
                                    <p:cond delay="0"/>
                                  </p:stCondLst>
                                  <p:childTnLst>
                                    <p:animEffect transition="out" filter="fade">
                                      <p:cBhvr>
                                        <p:cTn id="330" dur="500"/>
                                        <p:tgtEl>
                                          <p:spTgt spid="28"/>
                                        </p:tgtEl>
                                      </p:cBhvr>
                                    </p:animEffect>
                                    <p:set>
                                      <p:cBhvr>
                                        <p:cTn id="331" dur="1" fill="hold">
                                          <p:stCondLst>
                                            <p:cond delay="499"/>
                                          </p:stCondLst>
                                        </p:cTn>
                                        <p:tgtEl>
                                          <p:spTgt spid="28"/>
                                        </p:tgtEl>
                                        <p:attrNameLst>
                                          <p:attrName>style.visibility</p:attrName>
                                        </p:attrNameLst>
                                      </p:cBhvr>
                                      <p:to>
                                        <p:strVal val="hidden"/>
                                      </p:to>
                                    </p:set>
                                  </p:childTnLst>
                                </p:cTn>
                              </p:par>
                              <p:par>
                                <p:cTn id="332" presetID="10" presetClass="exit" presetSubtype="0" fill="hold" nodeType="withEffect">
                                  <p:stCondLst>
                                    <p:cond delay="0"/>
                                  </p:stCondLst>
                                  <p:childTnLst>
                                    <p:animEffect transition="out" filter="fade">
                                      <p:cBhvr>
                                        <p:cTn id="333" dur="500"/>
                                        <p:tgtEl>
                                          <p:spTgt spid="30"/>
                                        </p:tgtEl>
                                      </p:cBhvr>
                                    </p:animEffect>
                                    <p:set>
                                      <p:cBhvr>
                                        <p:cTn id="334" dur="1" fill="hold">
                                          <p:stCondLst>
                                            <p:cond delay="499"/>
                                          </p:stCondLst>
                                        </p:cTn>
                                        <p:tgtEl>
                                          <p:spTgt spid="30"/>
                                        </p:tgtEl>
                                        <p:attrNameLst>
                                          <p:attrName>style.visibility</p:attrName>
                                        </p:attrNameLst>
                                      </p:cBhvr>
                                      <p:to>
                                        <p:strVal val="hidden"/>
                                      </p:to>
                                    </p:set>
                                  </p:childTnLst>
                                </p:cTn>
                              </p:par>
                              <p:par>
                                <p:cTn id="335" presetID="10" presetClass="exit" presetSubtype="0" fill="hold" nodeType="withEffect">
                                  <p:stCondLst>
                                    <p:cond delay="0"/>
                                  </p:stCondLst>
                                  <p:childTnLst>
                                    <p:animEffect transition="out" filter="fade">
                                      <p:cBhvr>
                                        <p:cTn id="336" dur="500"/>
                                        <p:tgtEl>
                                          <p:spTgt spid="32"/>
                                        </p:tgtEl>
                                      </p:cBhvr>
                                    </p:animEffect>
                                    <p:set>
                                      <p:cBhvr>
                                        <p:cTn id="337" dur="1" fill="hold">
                                          <p:stCondLst>
                                            <p:cond delay="499"/>
                                          </p:stCondLst>
                                        </p:cTn>
                                        <p:tgtEl>
                                          <p:spTgt spid="32"/>
                                        </p:tgtEl>
                                        <p:attrNameLst>
                                          <p:attrName>style.visibility</p:attrName>
                                        </p:attrNameLst>
                                      </p:cBhvr>
                                      <p:to>
                                        <p:strVal val="hidden"/>
                                      </p:to>
                                    </p:set>
                                  </p:childTnLst>
                                </p:cTn>
                              </p:par>
                              <p:par>
                                <p:cTn id="338" presetID="10" presetClass="exit" presetSubtype="0" fill="hold" nodeType="withEffect">
                                  <p:stCondLst>
                                    <p:cond delay="0"/>
                                  </p:stCondLst>
                                  <p:childTnLst>
                                    <p:animEffect transition="out" filter="fade">
                                      <p:cBhvr>
                                        <p:cTn id="339" dur="500"/>
                                        <p:tgtEl>
                                          <p:spTgt spid="38"/>
                                        </p:tgtEl>
                                      </p:cBhvr>
                                    </p:animEffect>
                                    <p:set>
                                      <p:cBhvr>
                                        <p:cTn id="340" dur="1" fill="hold">
                                          <p:stCondLst>
                                            <p:cond delay="499"/>
                                          </p:stCondLst>
                                        </p:cTn>
                                        <p:tgtEl>
                                          <p:spTgt spid="38"/>
                                        </p:tgtEl>
                                        <p:attrNameLst>
                                          <p:attrName>style.visibility</p:attrName>
                                        </p:attrNameLst>
                                      </p:cBhvr>
                                      <p:to>
                                        <p:strVal val="hidden"/>
                                      </p:to>
                                    </p:set>
                                  </p:childTnLst>
                                </p:cTn>
                              </p:par>
                              <p:par>
                                <p:cTn id="341" presetID="10" presetClass="exit" presetSubtype="0" fill="hold" nodeType="withEffect">
                                  <p:stCondLst>
                                    <p:cond delay="0"/>
                                  </p:stCondLst>
                                  <p:childTnLst>
                                    <p:animEffect transition="out" filter="fade">
                                      <p:cBhvr>
                                        <p:cTn id="342" dur="500"/>
                                        <p:tgtEl>
                                          <p:spTgt spid="40"/>
                                        </p:tgtEl>
                                      </p:cBhvr>
                                    </p:animEffect>
                                    <p:set>
                                      <p:cBhvr>
                                        <p:cTn id="343" dur="1" fill="hold">
                                          <p:stCondLst>
                                            <p:cond delay="499"/>
                                          </p:stCondLst>
                                        </p:cTn>
                                        <p:tgtEl>
                                          <p:spTgt spid="40"/>
                                        </p:tgtEl>
                                        <p:attrNameLst>
                                          <p:attrName>style.visibility</p:attrName>
                                        </p:attrNameLst>
                                      </p:cBhvr>
                                      <p:to>
                                        <p:strVal val="hidden"/>
                                      </p:to>
                                    </p:set>
                                  </p:childTnLst>
                                </p:cTn>
                              </p:par>
                              <p:par>
                                <p:cTn id="344" presetID="10" presetClass="exit" presetSubtype="0" fill="hold" grpId="1" nodeType="withEffect">
                                  <p:stCondLst>
                                    <p:cond delay="0"/>
                                  </p:stCondLst>
                                  <p:childTnLst>
                                    <p:animEffect transition="out" filter="fade">
                                      <p:cBhvr>
                                        <p:cTn id="345" dur="500"/>
                                        <p:tgtEl>
                                          <p:spTgt spid="88"/>
                                        </p:tgtEl>
                                      </p:cBhvr>
                                    </p:animEffect>
                                    <p:set>
                                      <p:cBhvr>
                                        <p:cTn id="346" dur="1" fill="hold">
                                          <p:stCondLst>
                                            <p:cond delay="499"/>
                                          </p:stCondLst>
                                        </p:cTn>
                                        <p:tgtEl>
                                          <p:spTgt spid="88"/>
                                        </p:tgtEl>
                                        <p:attrNameLst>
                                          <p:attrName>style.visibility</p:attrName>
                                        </p:attrNameLst>
                                      </p:cBhvr>
                                      <p:to>
                                        <p:strVal val="hidden"/>
                                      </p:to>
                                    </p:set>
                                  </p:childTnLst>
                                </p:cTn>
                              </p:par>
                              <p:par>
                                <p:cTn id="347" presetID="10" presetClass="exit" presetSubtype="0" fill="hold" nodeType="withEffect">
                                  <p:stCondLst>
                                    <p:cond delay="0"/>
                                  </p:stCondLst>
                                  <p:childTnLst>
                                    <p:animEffect transition="out" filter="fade">
                                      <p:cBhvr>
                                        <p:cTn id="348" dur="500"/>
                                        <p:tgtEl>
                                          <p:spTgt spid="100"/>
                                        </p:tgtEl>
                                      </p:cBhvr>
                                    </p:animEffect>
                                    <p:set>
                                      <p:cBhvr>
                                        <p:cTn id="349" dur="1" fill="hold">
                                          <p:stCondLst>
                                            <p:cond delay="499"/>
                                          </p:stCondLst>
                                        </p:cTn>
                                        <p:tgtEl>
                                          <p:spTgt spid="100"/>
                                        </p:tgtEl>
                                        <p:attrNameLst>
                                          <p:attrName>style.visibility</p:attrName>
                                        </p:attrNameLst>
                                      </p:cBhvr>
                                      <p:to>
                                        <p:strVal val="hidden"/>
                                      </p:to>
                                    </p:set>
                                  </p:childTnLst>
                                </p:cTn>
                              </p:par>
                              <p:par>
                                <p:cTn id="350" presetID="10" presetClass="exit" presetSubtype="0" fill="hold" nodeType="withEffect">
                                  <p:stCondLst>
                                    <p:cond delay="0"/>
                                  </p:stCondLst>
                                  <p:childTnLst>
                                    <p:animEffect transition="out" filter="fade">
                                      <p:cBhvr>
                                        <p:cTn id="351" dur="500"/>
                                        <p:tgtEl>
                                          <p:spTgt spid="101"/>
                                        </p:tgtEl>
                                      </p:cBhvr>
                                    </p:animEffect>
                                    <p:set>
                                      <p:cBhvr>
                                        <p:cTn id="352" dur="1" fill="hold">
                                          <p:stCondLst>
                                            <p:cond delay="499"/>
                                          </p:stCondLst>
                                        </p:cTn>
                                        <p:tgtEl>
                                          <p:spTgt spid="101"/>
                                        </p:tgtEl>
                                        <p:attrNameLst>
                                          <p:attrName>style.visibility</p:attrName>
                                        </p:attrNameLst>
                                      </p:cBhvr>
                                      <p:to>
                                        <p:strVal val="hidden"/>
                                      </p:to>
                                    </p:set>
                                  </p:childTnLst>
                                </p:cTn>
                              </p:par>
                              <p:par>
                                <p:cTn id="353" presetID="10" presetClass="exit" presetSubtype="0" fill="hold" grpId="1" nodeType="withEffect">
                                  <p:stCondLst>
                                    <p:cond delay="0"/>
                                  </p:stCondLst>
                                  <p:childTnLst>
                                    <p:animEffect transition="out" filter="fade">
                                      <p:cBhvr>
                                        <p:cTn id="354" dur="500"/>
                                        <p:tgtEl>
                                          <p:spTgt spid="92"/>
                                        </p:tgtEl>
                                      </p:cBhvr>
                                    </p:animEffect>
                                    <p:set>
                                      <p:cBhvr>
                                        <p:cTn id="355" dur="1" fill="hold">
                                          <p:stCondLst>
                                            <p:cond delay="499"/>
                                          </p:stCondLst>
                                        </p:cTn>
                                        <p:tgtEl>
                                          <p:spTgt spid="92"/>
                                        </p:tgtEl>
                                        <p:attrNameLst>
                                          <p:attrName>style.visibility</p:attrName>
                                        </p:attrNameLst>
                                      </p:cBhvr>
                                      <p:to>
                                        <p:strVal val="hidden"/>
                                      </p:to>
                                    </p:set>
                                  </p:childTnLst>
                                </p:cTn>
                              </p:par>
                              <p:par>
                                <p:cTn id="356" presetID="10" presetClass="exit" presetSubtype="0" fill="hold" grpId="1" nodeType="withEffect">
                                  <p:stCondLst>
                                    <p:cond delay="0"/>
                                  </p:stCondLst>
                                  <p:childTnLst>
                                    <p:animEffect transition="out" filter="fade">
                                      <p:cBhvr>
                                        <p:cTn id="357" dur="500"/>
                                        <p:tgtEl>
                                          <p:spTgt spid="93"/>
                                        </p:tgtEl>
                                      </p:cBhvr>
                                    </p:animEffect>
                                    <p:set>
                                      <p:cBhvr>
                                        <p:cTn id="358" dur="1" fill="hold">
                                          <p:stCondLst>
                                            <p:cond delay="499"/>
                                          </p:stCondLst>
                                        </p:cTn>
                                        <p:tgtEl>
                                          <p:spTgt spid="93"/>
                                        </p:tgtEl>
                                        <p:attrNameLst>
                                          <p:attrName>style.visibility</p:attrName>
                                        </p:attrNameLst>
                                      </p:cBhvr>
                                      <p:to>
                                        <p:strVal val="hidden"/>
                                      </p:to>
                                    </p:set>
                                  </p:childTnLst>
                                </p:cTn>
                              </p:par>
                              <p:par>
                                <p:cTn id="359" presetID="10" presetClass="exit" presetSubtype="0" fill="hold" grpId="1" nodeType="withEffect">
                                  <p:stCondLst>
                                    <p:cond delay="0"/>
                                  </p:stCondLst>
                                  <p:childTnLst>
                                    <p:animEffect transition="out" filter="fade">
                                      <p:cBhvr>
                                        <p:cTn id="360" dur="500"/>
                                        <p:tgtEl>
                                          <p:spTgt spid="94"/>
                                        </p:tgtEl>
                                      </p:cBhvr>
                                    </p:animEffect>
                                    <p:set>
                                      <p:cBhvr>
                                        <p:cTn id="361" dur="1" fill="hold">
                                          <p:stCondLst>
                                            <p:cond delay="499"/>
                                          </p:stCondLst>
                                        </p:cTn>
                                        <p:tgtEl>
                                          <p:spTgt spid="94"/>
                                        </p:tgtEl>
                                        <p:attrNameLst>
                                          <p:attrName>style.visibility</p:attrName>
                                        </p:attrNameLst>
                                      </p:cBhvr>
                                      <p:to>
                                        <p:strVal val="hidden"/>
                                      </p:to>
                                    </p:set>
                                  </p:childTnLst>
                                </p:cTn>
                              </p:par>
                              <p:par>
                                <p:cTn id="362" presetID="10" presetClass="exit" presetSubtype="0" fill="hold" grpId="1" nodeType="withEffect">
                                  <p:stCondLst>
                                    <p:cond delay="0"/>
                                  </p:stCondLst>
                                  <p:childTnLst>
                                    <p:animEffect transition="out" filter="fade">
                                      <p:cBhvr>
                                        <p:cTn id="363" dur="500"/>
                                        <p:tgtEl>
                                          <p:spTgt spid="96"/>
                                        </p:tgtEl>
                                      </p:cBhvr>
                                    </p:animEffect>
                                    <p:set>
                                      <p:cBhvr>
                                        <p:cTn id="364" dur="1" fill="hold">
                                          <p:stCondLst>
                                            <p:cond delay="499"/>
                                          </p:stCondLst>
                                        </p:cTn>
                                        <p:tgtEl>
                                          <p:spTgt spid="96"/>
                                        </p:tgtEl>
                                        <p:attrNameLst>
                                          <p:attrName>style.visibility</p:attrName>
                                        </p:attrNameLst>
                                      </p:cBhvr>
                                      <p:to>
                                        <p:strVal val="hidden"/>
                                      </p:to>
                                    </p:set>
                                  </p:childTnLst>
                                </p:cTn>
                              </p:par>
                              <p:par>
                                <p:cTn id="365" presetID="10" presetClass="exit" presetSubtype="0" fill="hold" grpId="1" nodeType="withEffect">
                                  <p:stCondLst>
                                    <p:cond delay="0"/>
                                  </p:stCondLst>
                                  <p:childTnLst>
                                    <p:animEffect transition="out" filter="fade">
                                      <p:cBhvr>
                                        <p:cTn id="366" dur="500"/>
                                        <p:tgtEl>
                                          <p:spTgt spid="95"/>
                                        </p:tgtEl>
                                      </p:cBhvr>
                                    </p:animEffect>
                                    <p:set>
                                      <p:cBhvr>
                                        <p:cTn id="367" dur="1" fill="hold">
                                          <p:stCondLst>
                                            <p:cond delay="499"/>
                                          </p:stCondLst>
                                        </p:cTn>
                                        <p:tgtEl>
                                          <p:spTgt spid="95"/>
                                        </p:tgtEl>
                                        <p:attrNameLst>
                                          <p:attrName>style.visibility</p:attrName>
                                        </p:attrNameLst>
                                      </p:cBhvr>
                                      <p:to>
                                        <p:strVal val="hidden"/>
                                      </p:to>
                                    </p:set>
                                  </p:childTnLst>
                                </p:cTn>
                              </p:par>
                              <p:par>
                                <p:cTn id="368" presetID="10" presetClass="exit" presetSubtype="0" fill="hold" grpId="1" nodeType="withEffect">
                                  <p:stCondLst>
                                    <p:cond delay="0"/>
                                  </p:stCondLst>
                                  <p:childTnLst>
                                    <p:animEffect transition="out" filter="fade">
                                      <p:cBhvr>
                                        <p:cTn id="369" dur="500"/>
                                        <p:tgtEl>
                                          <p:spTgt spid="89"/>
                                        </p:tgtEl>
                                      </p:cBhvr>
                                    </p:animEffect>
                                    <p:set>
                                      <p:cBhvr>
                                        <p:cTn id="370" dur="1" fill="hold">
                                          <p:stCondLst>
                                            <p:cond delay="499"/>
                                          </p:stCondLst>
                                        </p:cTn>
                                        <p:tgtEl>
                                          <p:spTgt spid="89"/>
                                        </p:tgtEl>
                                        <p:attrNameLst>
                                          <p:attrName>style.visibility</p:attrName>
                                        </p:attrNameLst>
                                      </p:cBhvr>
                                      <p:to>
                                        <p:strVal val="hidden"/>
                                      </p:to>
                                    </p:set>
                                  </p:childTnLst>
                                </p:cTn>
                              </p:par>
                            </p:childTnLst>
                          </p:cTn>
                        </p:par>
                        <p:par>
                          <p:cTn id="371" fill="hold">
                            <p:stCondLst>
                              <p:cond delay="500"/>
                            </p:stCondLst>
                            <p:childTnLst>
                              <p:par>
                                <p:cTn id="372" presetID="10" presetClass="entr" presetSubtype="0" fill="hold" grpId="0" nodeType="afterEffect">
                                  <p:stCondLst>
                                    <p:cond delay="0"/>
                                  </p:stCondLst>
                                  <p:childTnLst>
                                    <p:set>
                                      <p:cBhvr>
                                        <p:cTn id="373" dur="1" fill="hold">
                                          <p:stCondLst>
                                            <p:cond delay="0"/>
                                          </p:stCondLst>
                                        </p:cTn>
                                        <p:tgtEl>
                                          <p:spTgt spid="3">
                                            <p:txEl>
                                              <p:pRg st="6" end="6"/>
                                            </p:txEl>
                                          </p:spTgt>
                                        </p:tgtEl>
                                        <p:attrNameLst>
                                          <p:attrName>style.visibility</p:attrName>
                                        </p:attrNameLst>
                                      </p:cBhvr>
                                      <p:to>
                                        <p:strVal val="visible"/>
                                      </p:to>
                                    </p:set>
                                    <p:animEffect transition="in" filter="fade">
                                      <p:cBhvr>
                                        <p:cTn id="374" dur="500"/>
                                        <p:tgtEl>
                                          <p:spTgt spid="3">
                                            <p:txEl>
                                              <p:pRg st="6" end="6"/>
                                            </p:txEl>
                                          </p:spTgt>
                                        </p:tgtEl>
                                      </p:cBhvr>
                                    </p:animEffect>
                                  </p:childTnLst>
                                </p:cTn>
                              </p:par>
                            </p:childTnLst>
                          </p:cTn>
                        </p:par>
                      </p:childTnLst>
                    </p:cTn>
                  </p:par>
                  <p:par>
                    <p:cTn id="375" fill="hold">
                      <p:stCondLst>
                        <p:cond delay="indefinite"/>
                      </p:stCondLst>
                      <p:childTnLst>
                        <p:par>
                          <p:cTn id="376" fill="hold">
                            <p:stCondLst>
                              <p:cond delay="0"/>
                            </p:stCondLst>
                            <p:childTnLst>
                              <p:par>
                                <p:cTn id="377" presetID="10" presetClass="entr" presetSubtype="0" fill="hold" grpId="0" nodeType="clickEffect">
                                  <p:stCondLst>
                                    <p:cond delay="0"/>
                                  </p:stCondLst>
                                  <p:childTnLst>
                                    <p:set>
                                      <p:cBhvr>
                                        <p:cTn id="378" dur="1" fill="hold">
                                          <p:stCondLst>
                                            <p:cond delay="0"/>
                                          </p:stCondLst>
                                        </p:cTn>
                                        <p:tgtEl>
                                          <p:spTgt spid="3">
                                            <p:txEl>
                                              <p:pRg st="8" end="8"/>
                                            </p:txEl>
                                          </p:spTgt>
                                        </p:tgtEl>
                                        <p:attrNameLst>
                                          <p:attrName>style.visibility</p:attrName>
                                        </p:attrNameLst>
                                      </p:cBhvr>
                                      <p:to>
                                        <p:strVal val="visible"/>
                                      </p:to>
                                    </p:set>
                                    <p:animEffect transition="in" filter="fade">
                                      <p:cBhvr>
                                        <p:cTn id="37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8" grpId="1" animBg="1"/>
      <p:bldP spid="8" grpId="2" animBg="1"/>
      <p:bldP spid="9" grpId="0" animBg="1"/>
      <p:bldP spid="9" grpId="1" animBg="1"/>
      <p:bldP spid="9" grpId="2" animBg="1"/>
      <p:bldP spid="10" grpId="0" animBg="1"/>
      <p:bldP spid="10" grpId="1" animBg="1"/>
      <p:bldP spid="10" grpId="2" animBg="1"/>
      <p:bldP spid="11" grpId="0" animBg="1"/>
      <p:bldP spid="11" grpId="1" animBg="1"/>
      <p:bldP spid="11" grpId="2" animBg="1"/>
      <p:bldP spid="14" grpId="0" animBg="1"/>
      <p:bldP spid="14" grpId="1" animBg="1"/>
      <p:bldP spid="14" grpId="2" animBg="1"/>
      <p:bldP spid="15" grpId="0" animBg="1"/>
      <p:bldP spid="15" grpId="1" animBg="1"/>
      <p:bldP spid="15" grpId="2" animBg="1"/>
      <p:bldP spid="16" grpId="0" animBg="1"/>
      <p:bldP spid="16" grpId="1" animBg="1"/>
      <p:bldP spid="16" grpId="2" animBg="1"/>
      <p:bldP spid="19" grpId="0" animBg="1"/>
      <p:bldP spid="19" grpId="1" animBg="1"/>
      <p:bldP spid="19" grpId="2" animBg="1"/>
      <p:bldP spid="20" grpId="0" animBg="1"/>
      <p:bldP spid="20" grpId="1" animBg="1"/>
      <p:bldP spid="20" grpId="2" animBg="1"/>
      <p:bldP spid="21" grpId="0" animBg="1"/>
      <p:bldP spid="21" grpId="1" animBg="1"/>
      <p:bldP spid="21" grpId="2" animBg="1"/>
      <p:bldP spid="24" grpId="0" animBg="1"/>
      <p:bldP spid="24" grpId="1" animBg="1"/>
      <p:bldP spid="24" grpId="2" animBg="1"/>
      <p:bldP spid="25" grpId="0" animBg="1"/>
      <p:bldP spid="25" grpId="1" animBg="1"/>
      <p:bldP spid="25" grpId="2" animBg="1"/>
      <p:bldP spid="26" grpId="0" animBg="1"/>
      <p:bldP spid="26" grpId="1" animBg="1"/>
      <p:bldP spid="26" grpId="2" animBg="1"/>
      <p:bldP spid="4" grpId="0" animBg="1"/>
      <p:bldP spid="4" grpId="1" animBg="1"/>
      <p:bldP spid="4" grpId="2" animBg="1"/>
      <p:bldP spid="41" grpId="0"/>
      <p:bldP spid="41" grpId="1"/>
      <p:bldP spid="42" grpId="0" animBg="1"/>
      <p:bldP spid="42" grpId="1" animBg="1"/>
      <p:bldP spid="43" grpId="0" animBg="1"/>
      <p:bldP spid="43" grpId="1" animBg="1"/>
      <p:bldP spid="88" grpId="0" animBg="1"/>
      <p:bldP spid="88" grpId="1" animBg="1"/>
      <p:bldP spid="89" grpId="0"/>
      <p:bldP spid="89" grpId="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45" grpId="0" animBg="1"/>
      <p:bldP spid="45" grpId="1" animBg="1"/>
      <p:bldP spid="46" grpId="0" animBg="1"/>
      <p:bldP spid="46" grpId="1" animBg="1"/>
      <p:bldP spid="50" grpId="0" animBg="1"/>
      <p:bldP spid="50" grpId="1" animBg="1"/>
      <p:bldP spid="52" grpId="0" animBg="1"/>
      <p:bldP spid="52" grpId="1" animBg="1"/>
      <p:bldP spid="56" grpId="0" animBg="1"/>
      <p:bldP spid="56" grpId="1" animBg="1"/>
      <p:bldP spid="57" grpId="0" animBg="1"/>
      <p:bldP spid="57" grpId="1" animBg="1"/>
      <p:bldP spid="58" grpId="0" animBg="1"/>
      <p:bldP spid="5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Tree>
    <p:extLst>
      <p:ext uri="{BB962C8B-B14F-4D97-AF65-F5344CB8AC3E}">
        <p14:creationId xmlns:p14="http://schemas.microsoft.com/office/powerpoint/2010/main" val="2061420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
        <p:nvSpPr>
          <p:cNvPr id="4" name="Rectangle 3"/>
          <p:cNvSpPr/>
          <p:nvPr/>
        </p:nvSpPr>
        <p:spPr>
          <a:xfrm>
            <a:off x="4884789" y="1846007"/>
            <a:ext cx="3429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p:cNvSpPr txBox="1"/>
          <p:nvPr/>
        </p:nvSpPr>
        <p:spPr>
          <a:xfrm>
            <a:off x="1455789" y="4345074"/>
            <a:ext cx="6858000" cy="415498"/>
          </a:xfrm>
          <a:prstGeom prst="rect">
            <a:avLst/>
          </a:prstGeom>
          <a:noFill/>
        </p:spPr>
        <p:txBody>
          <a:bodyPr wrap="square" rtlCol="0">
            <a:spAutoFit/>
          </a:bodyPr>
          <a:lstStyle/>
          <a:p>
            <a:pPr algn="ctr"/>
            <a:r>
              <a:rPr lang="en-US" sz="2100" b="1" i="1" dirty="0">
                <a:solidFill>
                  <a:srgbClr val="FF0000"/>
                </a:solidFill>
                <a:effectLst>
                  <a:outerShdw blurRad="38100" dist="38100" dir="2700000" algn="tl">
                    <a:srgbClr val="000000">
                      <a:alpha val="43137"/>
                    </a:srgbClr>
                  </a:outerShdw>
                </a:effectLst>
              </a:rPr>
              <a:t>C</a:t>
            </a:r>
            <a:r>
              <a:rPr lang="en-US" sz="2100" b="1" dirty="0">
                <a:solidFill>
                  <a:srgbClr val="FF0000"/>
                </a:solidFill>
              </a:rPr>
              <a:t> is a cost function, a tuning parameter.</a:t>
            </a:r>
          </a:p>
        </p:txBody>
      </p:sp>
    </p:spTree>
    <p:extLst>
      <p:ext uri="{BB962C8B-B14F-4D97-AF65-F5344CB8AC3E}">
        <p14:creationId xmlns:p14="http://schemas.microsoft.com/office/powerpoint/2010/main" val="3369507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FB15E51C-E790-1349-963B-A2224B1D5FE9}"/>
              </a:ext>
            </a:extLst>
          </p:cNvPr>
          <p:cNvSpPr/>
          <p:nvPr/>
        </p:nvSpPr>
        <p:spPr>
          <a:xfrm>
            <a:off x="5819469" y="1915250"/>
            <a:ext cx="3429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39DEA9-CB5D-6A4A-B6AA-DC14D8E63FD1}"/>
                  </a:ext>
                </a:extLst>
              </p:cNvPr>
              <p:cNvSpPr txBox="1"/>
              <p:nvPr/>
            </p:nvSpPr>
            <p:spPr>
              <a:xfrm>
                <a:off x="432622" y="4053090"/>
                <a:ext cx="7568378" cy="392415"/>
              </a:xfrm>
              <a:prstGeom prst="rect">
                <a:avLst/>
              </a:prstGeom>
              <a:noFill/>
            </p:spPr>
            <p:txBody>
              <a:bodyPr wrap="square" rtlCol="0">
                <a:spAutoFit/>
              </a:bodyPr>
              <a:lstStyle/>
              <a:p>
                <a:pPr algn="ctr"/>
                <a14:m>
                  <m:oMath xmlns:m="http://schemas.openxmlformats.org/officeDocument/2006/math">
                    <m:r>
                      <m:rPr>
                        <m:nor/>
                      </m:rPr>
                      <a:rPr lang="el-GR" sz="1950" b="1" i="1" dirty="0">
                        <a:solidFill>
                          <a:srgbClr val="FF0000"/>
                        </a:solidFill>
                        <a:effectLst>
                          <a:outerShdw blurRad="38100" dist="38100" dir="2700000" algn="tl">
                            <a:srgbClr val="000000">
                              <a:alpha val="43137"/>
                            </a:srgbClr>
                          </a:outerShdw>
                        </a:effectLst>
                      </a:rPr>
                      <m:t>ξ</m:t>
                    </m:r>
                  </m:oMath>
                </a14:m>
                <a:r>
                  <a:rPr lang="en-US" sz="1950" b="1" dirty="0">
                    <a:solidFill>
                      <a:srgbClr val="FF0000"/>
                    </a:solidFill>
                  </a:rPr>
                  <a:t> is a soft error penalty for points that fall within the margin.</a:t>
                </a:r>
              </a:p>
            </p:txBody>
          </p:sp>
        </mc:Choice>
        <mc:Fallback xmlns="">
          <p:sp>
            <p:nvSpPr>
              <p:cNvPr id="9" name="TextBox 8">
                <a:extLst>
                  <a:ext uri="{FF2B5EF4-FFF2-40B4-BE49-F238E27FC236}">
                    <a16:creationId xmlns:a16="http://schemas.microsoft.com/office/drawing/2014/main" id="{1F39DEA9-CB5D-6A4A-B6AA-DC14D8E63FD1}"/>
                  </a:ext>
                </a:extLst>
              </p:cNvPr>
              <p:cNvSpPr txBox="1">
                <a:spLocks noRot="1" noChangeAspect="1" noMove="1" noResize="1" noEditPoints="1" noAdjustHandles="1" noChangeArrowheads="1" noChangeShapeType="1" noTextEdit="1"/>
              </p:cNvSpPr>
              <p:nvPr/>
            </p:nvSpPr>
            <p:spPr>
              <a:xfrm>
                <a:off x="432622" y="4053090"/>
                <a:ext cx="7568378" cy="392415"/>
              </a:xfrm>
              <a:prstGeom prst="rect">
                <a:avLst/>
              </a:prstGeom>
              <a:blipFill>
                <a:blip r:embed="rId4"/>
                <a:stretch>
                  <a:fillRect t="-6250" b="-2187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4E7F0186-B41E-9E46-8CD0-D2ED53141B76}"/>
              </a:ext>
            </a:extLst>
          </p:cNvPr>
          <p:cNvSpPr/>
          <p:nvPr/>
        </p:nvSpPr>
        <p:spPr>
          <a:xfrm>
            <a:off x="3071967" y="3252059"/>
            <a:ext cx="3429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42FF0935-EB23-D148-96D9-E698FCD9065B}"/>
              </a:ext>
            </a:extLst>
          </p:cNvPr>
          <p:cNvSpPr/>
          <p:nvPr/>
        </p:nvSpPr>
        <p:spPr>
          <a:xfrm>
            <a:off x="6162369" y="2838061"/>
            <a:ext cx="342900"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45843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F4BB97B-B0AA-894B-AEC0-857C398B23AD}"/>
              </a:ext>
            </a:extLst>
          </p:cNvPr>
          <p:cNvSpPr txBox="1"/>
          <p:nvPr/>
        </p:nvSpPr>
        <p:spPr>
          <a:xfrm>
            <a:off x="1809135" y="4050439"/>
            <a:ext cx="6083710" cy="646331"/>
          </a:xfrm>
          <a:prstGeom prst="rect">
            <a:avLst/>
          </a:prstGeom>
          <a:noFill/>
        </p:spPr>
        <p:txBody>
          <a:bodyPr wrap="square" rtlCol="0">
            <a:spAutoFit/>
          </a:bodyPr>
          <a:lstStyle/>
          <a:p>
            <a:pPr algn="ctr"/>
            <a:r>
              <a:rPr lang="el-GR" b="1" dirty="0">
                <a:solidFill>
                  <a:srgbClr val="FF0000"/>
                </a:solidFill>
                <a:effectLst>
                  <a:outerShdw blurRad="38100" dist="38100" dir="2700000" algn="tl">
                    <a:srgbClr val="000000">
                      <a:alpha val="43137"/>
                    </a:srgbClr>
                  </a:outerShdw>
                </a:effectLst>
              </a:rPr>
              <a:t>φ</a:t>
            </a:r>
            <a:r>
              <a:rPr lang="el-GR" b="1" dirty="0">
                <a:solidFill>
                  <a:srgbClr val="FF0000"/>
                </a:solidFill>
              </a:rPr>
              <a:t> </a:t>
            </a:r>
            <a:r>
              <a:rPr lang="en-US" b="1" dirty="0">
                <a:solidFill>
                  <a:srgbClr val="FF0000"/>
                </a:solidFill>
              </a:rPr>
              <a:t>is the “kernel trick,” a function to map data to a higher dimension.</a:t>
            </a:r>
          </a:p>
        </p:txBody>
      </p:sp>
      <p:sp>
        <p:nvSpPr>
          <p:cNvPr id="8" name="Rectangle 7">
            <a:extLst>
              <a:ext uri="{FF2B5EF4-FFF2-40B4-BE49-F238E27FC236}">
                <a16:creationId xmlns:a16="http://schemas.microsoft.com/office/drawing/2014/main" id="{9CCF577B-661A-4848-B675-E7A8EE31BAA9}"/>
              </a:ext>
            </a:extLst>
          </p:cNvPr>
          <p:cNvSpPr/>
          <p:nvPr/>
        </p:nvSpPr>
        <p:spPr>
          <a:xfrm>
            <a:off x="4129547" y="2833903"/>
            <a:ext cx="658761"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4255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4300"/>
            <a:ext cx="6172200" cy="628650"/>
          </a:xfrm>
        </p:spPr>
        <p:txBody>
          <a:bodyPr/>
          <a:lstStyle/>
          <a:p>
            <a:r>
              <a:rPr lang="en-US" dirty="0"/>
              <a:t>Support Vector Machine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465" y="1135364"/>
                <a:ext cx="7676535" cy="4008135"/>
              </a:xfrm>
            </p:spPr>
            <p:txBody>
              <a:bodyPr>
                <a:normAutofit/>
              </a:bodyPr>
              <a:lstStyle/>
              <a:p>
                <a:pPr marL="0" indent="0">
                  <a:buNone/>
                </a:pPr>
                <a:r>
                  <a:rPr lang="en-US" dirty="0"/>
                  <a:t>Given a vector of observations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r>
                      <m:rPr>
                        <m:nor/>
                      </m:rPr>
                      <a:rPr lang="en-US" i="1" baseline="-25000" dirty="0">
                        <a:effectLst>
                          <a:outerShdw blurRad="38100" dist="38100" dir="2700000" algn="tl">
                            <a:srgbClr val="000000">
                              <a:alpha val="43137"/>
                            </a:srgbClr>
                          </a:outerShdw>
                        </a:effectLst>
                      </a:rPr>
                      <m:t>i</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a:t>
                </a:r>
                <a:r>
                  <a:rPr lang="en-US" b="1" dirty="0">
                    <a:effectLst>
                      <a:outerShdw blurRad="38100" dist="38100" dir="2700000" algn="tl">
                        <a:srgbClr val="000000">
                          <a:alpha val="43137"/>
                        </a:srgbClr>
                      </a:outerShdw>
                    </a:effectLst>
                  </a:rPr>
                  <a:t>R</a:t>
                </a:r>
                <a:r>
                  <a:rPr lang="en-US" baseline="30000" dirty="0">
                    <a:effectLst>
                      <a:outerShdw blurRad="38100" dist="38100" dir="2700000" algn="tl">
                        <a:srgbClr val="000000">
                          <a:alpha val="43137"/>
                        </a:srgbClr>
                      </a:outerShdw>
                    </a:effectLst>
                  </a:rPr>
                  <a:t>n</a:t>
                </a:r>
                <a:r>
                  <a:rPr lang="en-US" dirty="0"/>
                  <a:t>, each with an accompanying label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r>
                      <a:rPr lang="en-US" i="1" baseline="-25000">
                        <a:effectLst>
                          <a:outerShdw blurRad="38100" dist="38100" dir="2700000" algn="tl">
                            <a:srgbClr val="000000">
                              <a:alpha val="43137"/>
                            </a:srgbClr>
                          </a:outerShdw>
                        </a:effectLst>
                        <a:latin typeface="Cambria Math"/>
                        <a:ea typeface="Cambria Math"/>
                      </a:rPr>
                      <m:t>𝑖</m:t>
                    </m:r>
                    <m:r>
                      <a:rPr lang="en-US" i="1">
                        <a:effectLst>
                          <a:outerShdw blurRad="38100" dist="38100" dir="2700000" algn="tl">
                            <a:srgbClr val="000000">
                              <a:alpha val="43137"/>
                            </a:srgbClr>
                          </a:outerShdw>
                        </a:effectLst>
                        <a:latin typeface="Cambria Math"/>
                        <a:ea typeface="Cambria Math"/>
                      </a:rPr>
                      <m:t>=±</m:t>
                    </m:r>
                  </m:oMath>
                </a14:m>
                <a:r>
                  <a:rPr lang="en-US" i="1" dirty="0">
                    <a:effectLst>
                      <a:outerShdw blurRad="38100" dist="38100" dir="2700000" algn="tl">
                        <a:srgbClr val="000000">
                          <a:alpha val="43137"/>
                        </a:srgbClr>
                      </a:outerShdw>
                    </a:effectLst>
                  </a:rPr>
                  <a:t> 1</a:t>
                </a:r>
                <a:r>
                  <a:rPr lang="en-US" dirty="0">
                    <a:effectLst>
                      <a:outerShdw blurRad="38100" dist="38100" dir="2700000" algn="tl">
                        <a:srgbClr val="000000">
                          <a:alpha val="43137"/>
                        </a:srgbClr>
                      </a:outerShdw>
                    </a:effectLst>
                  </a:rPr>
                  <a:t>, </a:t>
                </a:r>
                <a:r>
                  <a:rPr lang="en-US" dirty="0"/>
                  <a:t>for </a:t>
                </a:r>
                <a:r>
                  <a:rPr lang="en-US" i="1" dirty="0" err="1">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{1,…,m}</a:t>
                </a:r>
                <a:r>
                  <a:rPr lang="en-US" dirty="0"/>
                  <a:t> solve:</a:t>
                </a:r>
              </a:p>
              <a:p>
                <a:pPr marL="0" indent="0" algn="ctr">
                  <a:buNone/>
                </a:pPr>
                <a:r>
                  <a:rPr lang="en-US" i="1" dirty="0"/>
                  <a:t>               </a:t>
                </a:r>
                <a:r>
                  <a:rPr lang="en-US" i="1" dirty="0">
                    <a:effectLst>
                      <a:outerShdw blurRad="38100" dist="38100" dir="2700000" algn="tl">
                        <a:srgbClr val="000000">
                          <a:alpha val="43137"/>
                        </a:srgbClr>
                      </a:outerShdw>
                    </a:effectLst>
                  </a:rPr>
                  <a:t>min</a:t>
                </a:r>
                <a:r>
                  <a:rPr lang="en-US" dirty="0">
                    <a:effectLst>
                      <a:outerShdw blurRad="38100" dist="38100" dir="2700000" algn="tl">
                        <a:srgbClr val="000000">
                          <a:alpha val="43137"/>
                        </a:srgbClr>
                      </a:outerShdw>
                    </a:effectLst>
                  </a:rPr>
                  <a:t> </a:t>
                </a:r>
                <a14:m>
                  <m:oMath xmlns:m="http://schemas.openxmlformats.org/officeDocument/2006/math">
                    <m:f>
                      <m:fPr>
                        <m:ctrlPr>
                          <a:rPr lang="en-US" i="1">
                            <a:effectLst>
                              <a:outerShdw blurRad="38100" dist="38100" dir="2700000" algn="tl">
                                <a:srgbClr val="000000">
                                  <a:alpha val="43137"/>
                                </a:srgbClr>
                              </a:outerShdw>
                            </a:effectLst>
                            <a:latin typeface="Cambria Math" panose="02040503050406030204" pitchFamily="18" charset="0"/>
                          </a:rPr>
                        </m:ctrlPr>
                      </m:fPr>
                      <m:num>
                        <m:r>
                          <a:rPr lang="en-US" i="1">
                            <a:effectLst>
                              <a:outerShdw blurRad="38100" dist="38100" dir="2700000" algn="tl">
                                <a:srgbClr val="000000">
                                  <a:alpha val="43137"/>
                                </a:srgbClr>
                              </a:outerShdw>
                            </a:effectLst>
                            <a:latin typeface="Cambria Math"/>
                          </a:rPr>
                          <m:t>1</m:t>
                        </m:r>
                      </m:num>
                      <m:den>
                        <m:r>
                          <a:rPr lang="en-US" i="1">
                            <a:effectLst>
                              <a:outerShdw blurRad="38100" dist="38100" dir="2700000" algn="tl">
                                <a:srgbClr val="000000">
                                  <a:alpha val="43137"/>
                                </a:srgbClr>
                              </a:outerShdw>
                            </a:effectLst>
                            <a:latin typeface="Cambria Math"/>
                          </a:rPr>
                          <m:t>2</m:t>
                        </m:r>
                      </m:den>
                    </m:f>
                  </m:oMath>
                </a14:m>
                <a:r>
                  <a:rPr lang="en-US" i="1" dirty="0">
                    <a:effectLst>
                      <a:outerShdw blurRad="38100" dist="38100" dir="2700000" algn="tl">
                        <a:srgbClr val="000000">
                          <a:alpha val="43137"/>
                        </a:srgbClr>
                      </a:outerShdw>
                    </a:effectLst>
                  </a:rPr>
                  <a:t> </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i="1" dirty="0">
                    <a:effectLst>
                      <a:outerShdw blurRad="38100" dist="38100" dir="2700000" algn="tl">
                        <a:srgbClr val="000000">
                          <a:alpha val="43137"/>
                        </a:srgbClr>
                      </a:outerShdw>
                    </a:effectLst>
                  </a:rPr>
                  <a:t>ω</a:t>
                </a:r>
                <a:r>
                  <a:rPr lang="en-US"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 </a:t>
                </a:r>
                <a:r>
                  <a:rPr lang="en-US" i="1" dirty="0">
                    <a:effectLst>
                      <a:outerShdw blurRad="38100" dist="38100" dir="2700000" algn="tl">
                        <a:srgbClr val="000000">
                          <a:alpha val="43137"/>
                        </a:srgbClr>
                      </a:outerShdw>
                    </a:effectLst>
                  </a:rPr>
                  <a:t>C </a:t>
                </a:r>
                <a14:m>
                  <m:oMath xmlns:m="http://schemas.openxmlformats.org/officeDocument/2006/math">
                    <m:nary>
                      <m:naryPr>
                        <m:chr m:val="∑"/>
                        <m:ctrlPr>
                          <a:rPr lang="en-US" i="1">
                            <a:effectLst>
                              <a:outerShdw blurRad="38100" dist="38100" dir="2700000" algn="tl">
                                <a:srgbClr val="000000">
                                  <a:alpha val="43137"/>
                                </a:srgbClr>
                              </a:outerShdw>
                            </a:effectLst>
                            <a:latin typeface="Cambria Math" panose="02040503050406030204" pitchFamily="18" charset="0"/>
                          </a:rPr>
                        </m:ctrlPr>
                      </m:naryPr>
                      <m:sub>
                        <m:r>
                          <m:rPr>
                            <m:brk m:alnAt="23"/>
                          </m:rPr>
                          <a:rPr lang="en-US" i="1">
                            <a:effectLst>
                              <a:outerShdw blurRad="38100" dist="38100" dir="2700000" algn="tl">
                                <a:srgbClr val="000000">
                                  <a:alpha val="43137"/>
                                </a:srgbClr>
                              </a:outerShdw>
                            </a:effectLst>
                            <a:latin typeface="Cambria Math"/>
                          </a:rPr>
                          <m:t>𝑖</m:t>
                        </m:r>
                        <m:r>
                          <a:rPr lang="en-US" i="1">
                            <a:effectLst>
                              <a:outerShdw blurRad="38100" dist="38100" dir="2700000" algn="tl">
                                <a:srgbClr val="000000">
                                  <a:alpha val="43137"/>
                                </a:srgbClr>
                              </a:outerShdw>
                            </a:effectLst>
                            <a:latin typeface="Cambria Math"/>
                          </a:rPr>
                          <m:t>=1</m:t>
                        </m:r>
                      </m:sub>
                      <m:sup>
                        <m:r>
                          <a:rPr lang="en-US" i="1">
                            <a:effectLst>
                              <a:outerShdw blurRad="38100" dist="38100" dir="2700000" algn="tl">
                                <a:srgbClr val="000000">
                                  <a:alpha val="43137"/>
                                </a:srgbClr>
                              </a:outerShdw>
                            </a:effectLst>
                            <a:latin typeface="Cambria Math"/>
                          </a:rPr>
                          <m:t>𝑚</m:t>
                        </m:r>
                      </m:sup>
                      <m:e>
                        <m:r>
                          <m:rPr>
                            <m:nor/>
                          </m:rPr>
                          <a:rPr lang="el-GR" i="1" dirty="0">
                            <a:effectLst>
                              <a:outerShdw blurRad="38100" dist="38100" dir="2700000" algn="tl">
                                <a:srgbClr val="000000">
                                  <a:alpha val="43137"/>
                                </a:srgbClr>
                              </a:outerShdw>
                            </a:effectLst>
                          </a:rPr>
                          <m:t>ξ</m:t>
                        </m:r>
                      </m:e>
                    </m:nary>
                  </m:oMath>
                </a14:m>
                <a:r>
                  <a:rPr lang="en-US" i="1" baseline="-25000" dirty="0" err="1">
                    <a:effectLst>
                      <a:outerShdw blurRad="38100" dist="38100" dir="2700000" algn="tl">
                        <a:srgbClr val="000000">
                          <a:alpha val="43137"/>
                        </a:srgbClr>
                      </a:outerShdw>
                    </a:effectLst>
                  </a:rPr>
                  <a:t>i</a:t>
                </a:r>
                <a:r>
                  <a:rPr lang="en-US" baseline="-25000"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p>
              <a:p>
                <a:pPr marL="0" indent="0" algn="ctr">
                  <a:buNone/>
                </a:pPr>
                <a:endParaRPr lang="en-US" dirty="0">
                  <a:effectLst>
                    <a:outerShdw blurRad="38100" dist="38100" dir="2700000" algn="tl">
                      <a:srgbClr val="000000">
                        <a:alpha val="43137"/>
                      </a:srgbClr>
                    </a:outerShdw>
                  </a:effectLst>
                </a:endParaRPr>
              </a:p>
              <a:p>
                <a:pPr marL="0" indent="0" algn="ctr">
                  <a:buNone/>
                </a:pPr>
                <a:r>
                  <a:rPr lang="en-US" dirty="0">
                    <a:effectLst>
                      <a:outerShdw blurRad="38100" dist="38100" dir="2700000" algn="tl">
                        <a:srgbClr val="000000">
                          <a:alpha val="43137"/>
                        </a:srgbClr>
                      </a:outerShdw>
                    </a:effectLst>
                  </a:rPr>
                  <a:t>subject to:  </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𝑦</m:t>
                    </m:r>
                  </m:oMath>
                </a14:m>
                <a:r>
                  <a:rPr lang="en-US" i="1" baseline="-25000" dirty="0" err="1">
                    <a:effectLst>
                      <a:outerShdw blurRad="38100" dist="38100" dir="2700000" algn="tl">
                        <a:srgbClr val="000000">
                          <a:alpha val="43137"/>
                        </a:srgbClr>
                      </a:outerShdw>
                    </a:effectLst>
                  </a:rPr>
                  <a:t>i</a:t>
                </a:r>
                <a:r>
                  <a:rPr lang="el-GR" i="1"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a:t>
                </a:r>
                <a:r>
                  <a:rPr lang="el-GR" i="1" dirty="0">
                    <a:effectLst>
                      <a:outerShdw blurRad="38100" dist="38100" dir="2700000" algn="tl">
                        <a:srgbClr val="000000">
                          <a:alpha val="43137"/>
                        </a:srgbClr>
                      </a:outerShdw>
                    </a:effectLst>
                  </a:rPr>
                  <a:t>ω</a:t>
                </a:r>
                <a:r>
                  <a:rPr lang="en-US" b="1" i="1" baseline="30000" dirty="0">
                    <a:effectLst>
                      <a:outerShdw blurRad="38100" dist="38100" dir="2700000" algn="tl">
                        <a:srgbClr val="000000">
                          <a:alpha val="43137"/>
                        </a:srgbClr>
                      </a:outerShdw>
                    </a:effectLst>
                  </a:rPr>
                  <a:t>T</a:t>
                </a:r>
                <a:r>
                  <a:rPr lang="el-GR" dirty="0">
                    <a:effectLst>
                      <a:outerShdw blurRad="38100" dist="38100" dir="2700000" algn="tl">
                        <a:srgbClr val="000000">
                          <a:alpha val="43137"/>
                        </a:srgbClr>
                      </a:outerShdw>
                    </a:effectLst>
                  </a:rPr>
                  <a:t>φ</a:t>
                </a:r>
                <a:r>
                  <a:rPr lang="en-US" dirty="0">
                    <a:effectLst>
                      <a:outerShdw blurRad="38100" dist="38100" dir="2700000" algn="tl">
                        <a:srgbClr val="000000">
                          <a:alpha val="43137"/>
                        </a:srgbClr>
                      </a:outerShdw>
                    </a:effectLst>
                  </a:rPr>
                  <a:t>(</a:t>
                </a:r>
                <a14:m>
                  <m:oMath xmlns:m="http://schemas.openxmlformats.org/officeDocument/2006/math">
                    <m:r>
                      <a:rPr lang="en-US" i="1">
                        <a:effectLst>
                          <a:outerShdw blurRad="38100" dist="38100" dir="2700000" algn="tl">
                            <a:srgbClr val="000000">
                              <a:alpha val="43137"/>
                            </a:srgbClr>
                          </a:outerShdw>
                        </a:effectLst>
                        <a:latin typeface="Cambria Math"/>
                        <a:ea typeface="Cambria Math"/>
                      </a:rPr>
                      <m:t>𝑥</m:t>
                    </m:r>
                  </m:oMath>
                </a14:m>
                <a:r>
                  <a:rPr lang="en-US" i="1" baseline="-25000" dirty="0">
                    <a:effectLst>
                      <a:outerShdw blurRad="38100" dist="38100" dir="2700000" algn="tl">
                        <a:srgbClr val="000000">
                          <a:alpha val="43137"/>
                        </a:srgbClr>
                      </a:outerShdw>
                    </a:effectLst>
                  </a:rPr>
                  <a:t>i</a:t>
                </a:r>
                <a:r>
                  <a:rPr lang="en-US" dirty="0">
                    <a:effectLst>
                      <a:outerShdw blurRad="38100" dist="38100" dir="2700000" algn="tl">
                        <a:srgbClr val="000000">
                          <a:alpha val="43137"/>
                        </a:srgbClr>
                      </a:outerShdw>
                    </a:effectLst>
                  </a:rPr>
                  <a:t>) + </a:t>
                </a:r>
                <a:r>
                  <a:rPr lang="en-US" i="1" dirty="0">
                    <a:effectLst>
                      <a:outerShdw blurRad="38100" dist="38100" dir="2700000" algn="tl">
                        <a:srgbClr val="000000">
                          <a:alpha val="43137"/>
                        </a:srgbClr>
                      </a:outerShdw>
                    </a:effectLst>
                  </a:rPr>
                  <a:t>b</a:t>
                </a:r>
                <a:r>
                  <a:rPr lang="en-US" dirty="0">
                    <a:effectLst>
                      <a:outerShdw blurRad="38100" dist="38100" dir="2700000" algn="tl">
                        <a:srgbClr val="000000">
                          <a:alpha val="43137"/>
                        </a:srgbClr>
                      </a:outerShdw>
                    </a:effectLst>
                  </a:rPr>
                  <a:t>) ≥ </a:t>
                </a:r>
                <a14:m>
                  <m:oMath xmlns:m="http://schemas.openxmlformats.org/officeDocument/2006/math">
                    <m:r>
                      <a:rPr lang="en-US" dirty="0">
                        <a:effectLst>
                          <a:outerShdw blurRad="38100" dist="38100" dir="2700000" algn="tl">
                            <a:srgbClr val="000000">
                              <a:alpha val="43137"/>
                            </a:srgbClr>
                          </a:outerShdw>
                        </a:effectLst>
                        <a:latin typeface="Cambria Math"/>
                      </a:rPr>
                      <m:t>1−</m:t>
                    </m:r>
                    <m:r>
                      <m:rPr>
                        <m:nor/>
                      </m:rPr>
                      <a:rPr lang="el-GR" i="1" dirty="0">
                        <a:effectLst>
                          <a:outerShdw blurRad="38100" dist="38100" dir="2700000" algn="tl">
                            <a:srgbClr val="000000">
                              <a:alpha val="43137"/>
                            </a:srgbClr>
                          </a:outerShdw>
                        </a:effectLst>
                      </a:rPr>
                      <m:t>ξ</m:t>
                    </m:r>
                  </m:oMath>
                </a14:m>
                <a:r>
                  <a:rPr lang="en-US" i="1" baseline="-25000" dirty="0" err="1">
                    <a:effectLst>
                      <a:outerShdw blurRad="38100" dist="38100" dir="2700000" algn="tl">
                        <a:srgbClr val="000000">
                          <a:alpha val="43137"/>
                        </a:srgbClr>
                      </a:outerShdw>
                    </a:effectLst>
                  </a:rPr>
                  <a:t>i</a:t>
                </a:r>
                <a:r>
                  <a:rPr lang="en-US" i="1" baseline="-25000" dirty="0">
                    <a:effectLst>
                      <a:outerShdw blurRad="38100" dist="38100" dir="2700000" algn="tl">
                        <a:srgbClr val="000000">
                          <a:alpha val="43137"/>
                        </a:srgbClr>
                      </a:outerShdw>
                    </a:effectLst>
                  </a:rPr>
                  <a:t> ,</a:t>
                </a:r>
              </a:p>
              <a:p>
                <a:pPr marL="0" indent="0" algn="ctr">
                  <a:buNone/>
                </a:pPr>
                <a14:m>
                  <m:oMath xmlns:m="http://schemas.openxmlformats.org/officeDocument/2006/math">
                    <m:r>
                      <m:rPr>
                        <m:sty m:val="p"/>
                      </m:rPr>
                      <a:rPr lang="en-US" dirty="0">
                        <a:effectLst>
                          <a:outerShdw blurRad="38100" dist="38100" dir="2700000" algn="tl">
                            <a:srgbClr val="000000">
                              <a:alpha val="43137"/>
                            </a:srgbClr>
                          </a:outerShdw>
                        </a:effectLst>
                        <a:latin typeface="Cambria Math"/>
                      </a:rPr>
                      <m:t>and</m:t>
                    </m:r>
                    <m:r>
                      <a:rPr lang="en-US" i="1" dirty="0">
                        <a:effectLst>
                          <a:outerShdw blurRad="38100" dist="38100" dir="2700000" algn="tl">
                            <a:srgbClr val="000000">
                              <a:alpha val="43137"/>
                            </a:srgbClr>
                          </a:outerShdw>
                        </a:effectLst>
                        <a:latin typeface="Cambria Math"/>
                      </a:rPr>
                      <m:t>  </m:t>
                    </m:r>
                    <m:r>
                      <m:rPr>
                        <m:nor/>
                      </m:rPr>
                      <a:rPr lang="el-GR" i="1" dirty="0">
                        <a:effectLst>
                          <a:outerShdw blurRad="38100" dist="38100" dir="2700000" algn="tl">
                            <a:srgbClr val="000000">
                              <a:alpha val="43137"/>
                            </a:srgbClr>
                          </a:outerShdw>
                        </a:effectLst>
                      </a:rPr>
                      <m:t>ξ</m:t>
                    </m:r>
                  </m:oMath>
                </a14:m>
                <a:r>
                  <a:rPr lang="en-US" i="1" baseline="-25000" dirty="0">
                    <a:effectLst>
                      <a:outerShdw blurRad="38100" dist="38100" dir="2700000" algn="tl">
                        <a:srgbClr val="000000">
                          <a:alpha val="43137"/>
                        </a:srgbClr>
                      </a:outerShdw>
                    </a:effectLst>
                  </a:rPr>
                  <a:t>i </a:t>
                </a:r>
                <a14:m>
                  <m:oMath xmlns:m="http://schemas.openxmlformats.org/officeDocument/2006/math">
                    <m:r>
                      <m:rPr>
                        <m:nor/>
                      </m:rPr>
                      <a:rPr lang="en-US" dirty="0">
                        <a:effectLst>
                          <a:outerShdw blurRad="38100" dist="38100" dir="2700000" algn="tl">
                            <a:srgbClr val="000000">
                              <a:alpha val="43137"/>
                            </a:srgbClr>
                          </a:outerShdw>
                        </a:effectLst>
                      </a:rPr>
                      <m:t>≥ 0.</m:t>
                    </m:r>
                    <m:r>
                      <m:rPr>
                        <m:nor/>
                      </m:rPr>
                      <a:rPr lang="en-US" dirty="0"/>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465" y="1135364"/>
                <a:ext cx="7676535" cy="4008135"/>
              </a:xfrm>
              <a:blipFill>
                <a:blip r:embed="rId2"/>
                <a:stretch>
                  <a:fillRect l="-2314" t="-2208"/>
                </a:stretch>
              </a:blipFill>
            </p:spPr>
            <p:txBody>
              <a:bodyPr/>
              <a:lstStyle/>
              <a:p>
                <a:r>
                  <a:rPr lang="en-US">
                    <a:noFill/>
                  </a:rPr>
                  <a:t> </a:t>
                </a:r>
              </a:p>
            </p:txBody>
          </p:sp>
        </mc:Fallback>
      </mc:AlternateContent>
      <p:sp>
        <p:nvSpPr>
          <p:cNvPr id="5" name="TextBox 4"/>
          <p:cNvSpPr txBox="1"/>
          <p:nvPr/>
        </p:nvSpPr>
        <p:spPr>
          <a:xfrm>
            <a:off x="1343025" y="4866501"/>
            <a:ext cx="7152046" cy="300082"/>
          </a:xfrm>
          <a:prstGeom prst="rect">
            <a:avLst/>
          </a:prstGeom>
          <a:noFill/>
        </p:spPr>
        <p:txBody>
          <a:bodyPr wrap="square" rtlCol="0">
            <a:spAutoFit/>
          </a:bodyPr>
          <a:lstStyle/>
          <a:p>
            <a:r>
              <a:rPr lang="en-US" sz="1350" dirty="0"/>
              <a:t>Source: Cortes and </a:t>
            </a:r>
            <a:r>
              <a:rPr lang="en-US" sz="1350" dirty="0" err="1"/>
              <a:t>Vapnik</a:t>
            </a:r>
            <a:r>
              <a:rPr lang="en-US" sz="1350" dirty="0"/>
              <a:t> (1995) </a:t>
            </a:r>
            <a:r>
              <a:rPr lang="en-US" sz="1350" b="1" dirty="0"/>
              <a:t>Support vector networks</a:t>
            </a:r>
            <a:r>
              <a:rPr lang="en-US" sz="1350" dirty="0"/>
              <a:t>. </a:t>
            </a:r>
            <a:r>
              <a:rPr lang="en-US" sz="1350" i="1" dirty="0"/>
              <a:t>Mach. Learn.</a:t>
            </a:r>
            <a:r>
              <a:rPr lang="en-US" sz="1350" dirty="0"/>
              <a:t> 20(3):273:293.</a:t>
            </a:r>
          </a:p>
        </p:txBody>
      </p:sp>
      <mc:AlternateContent xmlns:mc="http://schemas.openxmlformats.org/markup-compatibility/2006" xmlns:a14="http://schemas.microsoft.com/office/drawing/2010/main">
        <mc:Choice Requires="a14">
          <p:sp>
            <p:nvSpPr>
              <p:cNvPr id="6" name="TextBox 5"/>
              <p:cNvSpPr txBox="1"/>
              <p:nvPr/>
            </p:nvSpPr>
            <p:spPr>
              <a:xfrm>
                <a:off x="3145708" y="2294840"/>
                <a:ext cx="824681" cy="369332"/>
              </a:xfrm>
              <a:prstGeom prst="rect">
                <a:avLst/>
              </a:prstGeom>
              <a:noFill/>
            </p:spPr>
            <p:txBody>
              <a:bodyPr wrap="square" rtlCol="0">
                <a:spAutoFit/>
              </a:bodyPr>
              <a:lstStyle/>
              <a:p>
                <a:r>
                  <a:rPr lang="el-GR" b="1" i="1" dirty="0">
                    <a:effectLst>
                      <a:outerShdw blurRad="38100" dist="38100" dir="2700000" algn="tl">
                        <a:srgbClr val="000000">
                          <a:alpha val="43137"/>
                        </a:srgbClr>
                      </a:outerShdw>
                    </a:effectLst>
                  </a:rPr>
                  <a:t>ω</a:t>
                </a:r>
                <a:r>
                  <a:rPr lang="en-US" b="1" i="1" dirty="0">
                    <a:effectLst>
                      <a:outerShdw blurRad="38100" dist="38100" dir="2700000" algn="tl">
                        <a:srgbClr val="000000">
                          <a:alpha val="43137"/>
                        </a:srgbClr>
                      </a:outerShdw>
                    </a:effectLst>
                  </a:rPr>
                  <a:t>,b,</a:t>
                </a:r>
                <a14:m>
                  <m:oMath xmlns:m="http://schemas.openxmlformats.org/officeDocument/2006/math">
                    <m:r>
                      <m:rPr>
                        <m:nor/>
                      </m:rPr>
                      <a:rPr lang="el-GR" b="1" i="1" dirty="0">
                        <a:effectLst>
                          <a:outerShdw blurRad="38100" dist="38100" dir="2700000" algn="tl">
                            <a:srgbClr val="000000">
                              <a:alpha val="43137"/>
                            </a:srgbClr>
                          </a:outerShdw>
                        </a:effectLst>
                      </a:rPr>
                      <m:t>ξ</m:t>
                    </m:r>
                  </m:oMath>
                </a14:m>
                <a:endParaRPr lang="en-US" b="1" dirty="0">
                  <a:effectLst>
                    <a:outerShdw blurRad="38100" dist="38100" dir="2700000" algn="tl">
                      <a:srgbClr val="000000">
                        <a:alpha val="43137"/>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145708" y="2294840"/>
                <a:ext cx="824681" cy="369332"/>
              </a:xfrm>
              <a:prstGeom prst="rect">
                <a:avLst/>
              </a:prstGeom>
              <a:blipFill>
                <a:blip r:embed="rId3"/>
                <a:stretch>
                  <a:fillRect l="-6061" t="-6667" b="-30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CCF577B-661A-4848-B675-E7A8EE31BAA9}"/>
              </a:ext>
            </a:extLst>
          </p:cNvPr>
          <p:cNvSpPr/>
          <p:nvPr/>
        </p:nvSpPr>
        <p:spPr>
          <a:xfrm>
            <a:off x="4129547" y="2833903"/>
            <a:ext cx="658761" cy="685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635B930-DD35-C547-BDCA-F26E36AA8CB7}"/>
                  </a:ext>
                </a:extLst>
              </p:cNvPr>
              <p:cNvSpPr txBox="1"/>
              <p:nvPr/>
            </p:nvSpPr>
            <p:spPr>
              <a:xfrm>
                <a:off x="786886" y="4008436"/>
                <a:ext cx="7344082" cy="369332"/>
              </a:xfrm>
              <a:prstGeom prst="rect">
                <a:avLst/>
              </a:prstGeom>
              <a:noFill/>
            </p:spPr>
            <p:txBody>
              <a:bodyPr wrap="square" rtlCol="0">
                <a:spAutoFit/>
              </a:bodyPr>
              <a:lstStyle/>
              <a:p>
                <a:pPr algn="ctr"/>
                <a:r>
                  <a:rPr lang="en-US" b="1" dirty="0">
                    <a:solidFill>
                      <a:srgbClr val="FF0000"/>
                    </a:solidFill>
                  </a:rPr>
                  <a:t>A prediction for </a:t>
                </a:r>
                <a14:m>
                  <m:oMath xmlns:m="http://schemas.openxmlformats.org/officeDocument/2006/math">
                    <m:r>
                      <a:rPr lang="en-US" i="1">
                        <a:solidFill>
                          <a:srgbClr val="FF0000"/>
                        </a:solidFill>
                        <a:effectLst>
                          <a:outerShdw blurRad="38100" dist="38100" dir="2700000" algn="tl">
                            <a:srgbClr val="000000">
                              <a:alpha val="43137"/>
                            </a:srgbClr>
                          </a:outerShdw>
                        </a:effectLst>
                        <a:latin typeface="Cambria Math"/>
                        <a:ea typeface="Cambria Math"/>
                      </a:rPr>
                      <m:t>𝑥</m:t>
                    </m:r>
                  </m:oMath>
                </a14:m>
                <a:r>
                  <a:rPr lang="en-US" i="1" baseline="-25000" dirty="0">
                    <a:solidFill>
                      <a:srgbClr val="FF0000"/>
                    </a:solidFill>
                    <a:effectLst>
                      <a:outerShdw blurRad="38100" dist="38100" dir="2700000" algn="tl">
                        <a:srgbClr val="000000">
                          <a:alpha val="43137"/>
                        </a:srgbClr>
                      </a:outerShdw>
                    </a:effectLst>
                  </a:rPr>
                  <a:t>i</a:t>
                </a:r>
                <a:r>
                  <a:rPr lang="en-US" b="1" dirty="0">
                    <a:solidFill>
                      <a:srgbClr val="FF0000"/>
                    </a:solidFill>
                  </a:rPr>
                  <a:t> is made by the function: </a:t>
                </a:r>
                <a:r>
                  <a:rPr lang="en-US" dirty="0">
                    <a:solidFill>
                      <a:srgbClr val="FF0000"/>
                    </a:solidFill>
                    <a:effectLst>
                      <a:outerShdw blurRad="38100" dist="38100" dir="2700000" algn="tl">
                        <a:srgbClr val="000000">
                          <a:alpha val="43137"/>
                        </a:srgbClr>
                      </a:outerShdw>
                    </a:effectLst>
                  </a:rPr>
                  <a:t>f(x) = </a:t>
                </a:r>
                <a:r>
                  <a:rPr lang="en-US" dirty="0" err="1">
                    <a:solidFill>
                      <a:srgbClr val="FF0000"/>
                    </a:solidFill>
                    <a:effectLst>
                      <a:outerShdw blurRad="38100" dist="38100" dir="2700000" algn="tl">
                        <a:srgbClr val="000000">
                          <a:alpha val="43137"/>
                        </a:srgbClr>
                      </a:outerShdw>
                    </a:effectLst>
                  </a:rPr>
                  <a:t>sgn</a:t>
                </a:r>
                <a:r>
                  <a:rPr lang="en-US" dirty="0">
                    <a:solidFill>
                      <a:srgbClr val="FF0000"/>
                    </a:solidFill>
                    <a:effectLst>
                      <a:outerShdw blurRad="38100" dist="38100" dir="2700000" algn="tl">
                        <a:srgbClr val="000000">
                          <a:alpha val="43137"/>
                        </a:srgbClr>
                      </a:outerShdw>
                    </a:effectLst>
                  </a:rPr>
                  <a:t>(</a:t>
                </a:r>
                <a:r>
                  <a:rPr lang="el-GR" i="1" dirty="0">
                    <a:solidFill>
                      <a:srgbClr val="FF0000"/>
                    </a:solidFill>
                    <a:effectLst>
                      <a:outerShdw blurRad="38100" dist="38100" dir="2700000" algn="tl">
                        <a:srgbClr val="000000">
                          <a:alpha val="43137"/>
                        </a:srgbClr>
                      </a:outerShdw>
                    </a:effectLst>
                  </a:rPr>
                  <a:t>ω</a:t>
                </a:r>
                <a:r>
                  <a:rPr lang="en-US" b="1" i="1" baseline="30000" dirty="0">
                    <a:solidFill>
                      <a:srgbClr val="FF0000"/>
                    </a:solidFill>
                    <a:effectLst>
                      <a:outerShdw blurRad="38100" dist="38100" dir="2700000" algn="tl">
                        <a:srgbClr val="000000">
                          <a:alpha val="43137"/>
                        </a:srgbClr>
                      </a:outerShdw>
                    </a:effectLst>
                  </a:rPr>
                  <a:t>T</a:t>
                </a:r>
                <a:r>
                  <a:rPr lang="el-GR" dirty="0">
                    <a:solidFill>
                      <a:srgbClr val="FF0000"/>
                    </a:solidFill>
                    <a:effectLst>
                      <a:outerShdw blurRad="38100" dist="38100" dir="2700000" algn="tl">
                        <a:srgbClr val="000000">
                          <a:alpha val="43137"/>
                        </a:srgbClr>
                      </a:outerShdw>
                    </a:effectLst>
                  </a:rPr>
                  <a:t>φ</a:t>
                </a:r>
                <a:r>
                  <a:rPr lang="en-US" dirty="0">
                    <a:solidFill>
                      <a:srgbClr val="FF0000"/>
                    </a:solidFill>
                    <a:effectLst>
                      <a:outerShdw blurRad="38100" dist="38100" dir="2700000" algn="tl">
                        <a:srgbClr val="000000">
                          <a:alpha val="43137"/>
                        </a:srgbClr>
                      </a:outerShdw>
                    </a:effectLst>
                  </a:rPr>
                  <a:t>(</a:t>
                </a:r>
                <a14:m>
                  <m:oMath xmlns:m="http://schemas.openxmlformats.org/officeDocument/2006/math">
                    <m:r>
                      <a:rPr lang="en-US" i="1">
                        <a:solidFill>
                          <a:srgbClr val="FF0000"/>
                        </a:solidFill>
                        <a:effectLst>
                          <a:outerShdw blurRad="38100" dist="38100" dir="2700000" algn="tl">
                            <a:srgbClr val="000000">
                              <a:alpha val="43137"/>
                            </a:srgbClr>
                          </a:outerShdw>
                        </a:effectLst>
                        <a:latin typeface="Cambria Math"/>
                        <a:ea typeface="Cambria Math"/>
                      </a:rPr>
                      <m:t>𝑥</m:t>
                    </m:r>
                  </m:oMath>
                </a14:m>
                <a:r>
                  <a:rPr lang="en-US" i="1" baseline="-25000" dirty="0">
                    <a:solidFill>
                      <a:srgbClr val="FF0000"/>
                    </a:solidFill>
                    <a:effectLst>
                      <a:outerShdw blurRad="38100" dist="38100" dir="2700000" algn="tl">
                        <a:srgbClr val="000000">
                          <a:alpha val="43137"/>
                        </a:srgbClr>
                      </a:outerShdw>
                    </a:effectLst>
                  </a:rPr>
                  <a:t>i</a:t>
                </a:r>
                <a:r>
                  <a:rPr lang="en-US" dirty="0">
                    <a:solidFill>
                      <a:srgbClr val="FF0000"/>
                    </a:solidFill>
                    <a:effectLst>
                      <a:outerShdw blurRad="38100" dist="38100" dir="2700000" algn="tl">
                        <a:srgbClr val="000000">
                          <a:alpha val="43137"/>
                        </a:srgbClr>
                      </a:outerShdw>
                    </a:effectLst>
                  </a:rPr>
                  <a:t>) + </a:t>
                </a:r>
                <a:r>
                  <a:rPr lang="en-US" i="1" dirty="0">
                    <a:solidFill>
                      <a:srgbClr val="FF0000"/>
                    </a:solidFill>
                    <a:effectLst>
                      <a:outerShdw blurRad="38100" dist="38100" dir="2700000" algn="tl">
                        <a:srgbClr val="000000">
                          <a:alpha val="43137"/>
                        </a:srgbClr>
                      </a:outerShdw>
                    </a:effectLst>
                  </a:rPr>
                  <a:t>b</a:t>
                </a:r>
                <a:r>
                  <a:rPr lang="en-US" dirty="0">
                    <a:solidFill>
                      <a:srgbClr val="FF0000"/>
                    </a:solidFill>
                    <a:effectLst>
                      <a:outerShdw blurRad="38100" dist="38100" dir="2700000" algn="tl">
                        <a:srgbClr val="000000">
                          <a:alpha val="43137"/>
                        </a:srgbClr>
                      </a:outerShdw>
                    </a:effectLst>
                  </a:rPr>
                  <a:t>)</a:t>
                </a:r>
                <a:r>
                  <a:rPr lang="en-US" b="1" dirty="0">
                    <a:solidFill>
                      <a:srgbClr val="FF0000"/>
                    </a:solidFill>
                  </a:rPr>
                  <a:t>.</a:t>
                </a:r>
              </a:p>
            </p:txBody>
          </p:sp>
        </mc:Choice>
        <mc:Fallback xmlns="">
          <p:sp>
            <p:nvSpPr>
              <p:cNvPr id="9" name="TextBox 8">
                <a:extLst>
                  <a:ext uri="{FF2B5EF4-FFF2-40B4-BE49-F238E27FC236}">
                    <a16:creationId xmlns:a16="http://schemas.microsoft.com/office/drawing/2014/main" id="{8635B930-DD35-C547-BDCA-F26E36AA8CB7}"/>
                  </a:ext>
                </a:extLst>
              </p:cNvPr>
              <p:cNvSpPr txBox="1">
                <a:spLocks noRot="1" noChangeAspect="1" noMove="1" noResize="1" noEditPoints="1" noAdjustHandles="1" noChangeArrowheads="1" noChangeShapeType="1" noTextEdit="1"/>
              </p:cNvSpPr>
              <p:nvPr/>
            </p:nvSpPr>
            <p:spPr>
              <a:xfrm>
                <a:off x="786886" y="4008436"/>
                <a:ext cx="7344082" cy="369332"/>
              </a:xfrm>
              <a:prstGeom prst="rect">
                <a:avLst/>
              </a:prstGeom>
              <a:blipFill>
                <a:blip r:embed="rId4"/>
                <a:stretch>
                  <a:fillRect t="-10000" b="-30000"/>
                </a:stretch>
              </a:blipFill>
            </p:spPr>
            <p:txBody>
              <a:bodyPr/>
              <a:lstStyle/>
              <a:p>
                <a:r>
                  <a:rPr lang="en-US">
                    <a:noFill/>
                  </a:rPr>
                  <a:t> </a:t>
                </a:r>
              </a:p>
            </p:txBody>
          </p:sp>
        </mc:Fallback>
      </mc:AlternateContent>
    </p:spTree>
    <p:extLst>
      <p:ext uri="{BB962C8B-B14F-4D97-AF65-F5344CB8AC3E}">
        <p14:creationId xmlns:p14="http://schemas.microsoft.com/office/powerpoint/2010/main" val="187248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SVM Computational Complexity</a:t>
            </a:r>
          </a:p>
        </p:txBody>
      </p:sp>
      <p:sp>
        <p:nvSpPr>
          <p:cNvPr id="3" name="Content Placeholder 2"/>
          <p:cNvSpPr>
            <a:spLocks noGrp="1"/>
          </p:cNvSpPr>
          <p:nvPr>
            <p:ph idx="1"/>
          </p:nvPr>
        </p:nvSpPr>
        <p:spPr>
          <a:xfrm>
            <a:off x="1257300" y="971550"/>
            <a:ext cx="6572250" cy="4000500"/>
          </a:xfrm>
        </p:spPr>
        <p:txBody>
          <a:bodyPr>
            <a:normAutofit/>
          </a:bodyPr>
          <a:lstStyle/>
          <a:p>
            <a:r>
              <a:rPr lang="en-US" sz="1800" dirty="0"/>
              <a:t>SVMs are solved as quadratic programing problems and performance depends greatly on the number of support vectors (</a:t>
            </a:r>
            <a:r>
              <a:rPr lang="en-US" sz="1800" dirty="0">
                <a:effectLst>
                  <a:outerShdw blurRad="38100" dist="38100" dir="2700000" algn="tl">
                    <a:srgbClr val="000000">
                      <a:alpha val="43137"/>
                    </a:srgbClr>
                  </a:outerShdw>
                </a:effectLst>
              </a:rPr>
              <a:t>S</a:t>
            </a:r>
            <a:r>
              <a:rPr lang="en-US" sz="1800" dirty="0"/>
              <a:t>) required.</a:t>
            </a:r>
          </a:p>
          <a:p>
            <a:r>
              <a:rPr lang="en-US" sz="1800" dirty="0"/>
              <a:t>For </a:t>
            </a:r>
            <a:r>
              <a:rPr lang="en-US" sz="1800" i="1" dirty="0"/>
              <a:t>training</a:t>
            </a:r>
            <a:r>
              <a:rPr lang="en-US" sz="1800" dirty="0"/>
              <a:t> complexity is </a:t>
            </a:r>
            <a:r>
              <a:rPr lang="en-US" sz="1800" i="1" dirty="0">
                <a:effectLst>
                  <a:outerShdw blurRad="38100" dist="38100" dir="2700000" algn="tl">
                    <a:srgbClr val="000000">
                      <a:alpha val="43137"/>
                    </a:srgbClr>
                  </a:outerShdw>
                </a:effectLst>
              </a:rPr>
              <a:t>O(n</a:t>
            </a:r>
            <a:r>
              <a:rPr lang="en-US" sz="1800" i="1" baseline="30000" dirty="0">
                <a:effectLst>
                  <a:outerShdw blurRad="38100" dist="38100" dir="2700000" algn="tl">
                    <a:srgbClr val="000000">
                      <a:alpha val="43137"/>
                    </a:srgbClr>
                  </a:outerShdw>
                </a:effectLst>
              </a:rPr>
              <a:t>2</a:t>
            </a:r>
            <a:r>
              <a:rPr lang="en-US" sz="1800" i="1" dirty="0">
                <a:effectLst>
                  <a:outerShdw blurRad="38100" dist="38100" dir="2700000" algn="tl">
                    <a:srgbClr val="000000">
                      <a:alpha val="43137"/>
                    </a:srgbClr>
                  </a:outerShdw>
                </a:effectLst>
              </a:rPr>
              <a:t>)</a:t>
            </a:r>
            <a:r>
              <a:rPr lang="en-US" sz="1800" dirty="0"/>
              <a:t> . For </a:t>
            </a:r>
            <a:r>
              <a:rPr lang="en-US" sz="1800" dirty="0">
                <a:effectLst>
                  <a:outerShdw blurRad="38100" dist="38100" dir="2700000" algn="tl">
                    <a:srgbClr val="000000">
                      <a:alpha val="43137"/>
                    </a:srgbClr>
                  </a:outerShdw>
                </a:effectLst>
              </a:rPr>
              <a:t>n</a:t>
            </a:r>
            <a:r>
              <a:rPr lang="en-US" sz="1800" dirty="0"/>
              <a:t> samples, verifying the best </a:t>
            </a:r>
            <a:r>
              <a:rPr lang="en-US" sz="1800" dirty="0" err="1"/>
              <a:t>hyperplane</a:t>
            </a:r>
            <a:r>
              <a:rPr lang="en-US" sz="1800" dirty="0"/>
              <a:t> requires </a:t>
            </a:r>
            <a:r>
              <a:rPr lang="en-US" sz="1800" dirty="0" err="1">
                <a:effectLst>
                  <a:outerShdw blurRad="38100" dist="38100" dir="2700000" algn="tl">
                    <a:srgbClr val="000000">
                      <a:alpha val="43137"/>
                    </a:srgbClr>
                  </a:outerShdw>
                </a:effectLst>
              </a:rPr>
              <a:t>nS</a:t>
            </a:r>
            <a:r>
              <a:rPr lang="en-US" sz="1800" i="1" dirty="0">
                <a:effectLst>
                  <a:outerShdw blurRad="38100" dist="38100" dir="2700000" algn="tl">
                    <a:srgbClr val="000000">
                      <a:alpha val="43137"/>
                    </a:srgbClr>
                  </a:outerShdw>
                </a:effectLst>
              </a:rPr>
              <a:t> </a:t>
            </a:r>
            <a:r>
              <a:rPr lang="en-US" sz="1800" dirty="0"/>
              <a:t>operations and </a:t>
            </a:r>
            <a:r>
              <a:rPr lang="en-US" sz="1800" dirty="0">
                <a:effectLst>
                  <a:outerShdw blurRad="38100" dist="38100" dir="2700000" algn="tl">
                    <a:srgbClr val="000000">
                      <a:alpha val="43137"/>
                    </a:srgbClr>
                  </a:outerShdw>
                </a:effectLst>
              </a:rPr>
              <a:t>S</a:t>
            </a:r>
            <a:r>
              <a:rPr lang="en-US" sz="1800" dirty="0"/>
              <a:t> is determined by the training set size and the error rate for training.</a:t>
            </a:r>
            <a:endParaRPr lang="en-US" sz="1800" i="1" dirty="0"/>
          </a:p>
          <a:p>
            <a:r>
              <a:rPr lang="en-US" sz="1800" dirty="0"/>
              <a:t>For </a:t>
            </a:r>
            <a:r>
              <a:rPr lang="en-US" sz="1800" i="1" dirty="0"/>
              <a:t>testing</a:t>
            </a:r>
            <a:r>
              <a:rPr lang="en-US" sz="1800" dirty="0"/>
              <a:t>, complexity ranges from </a:t>
            </a:r>
            <a:r>
              <a:rPr lang="en-US" sz="1800" i="1" dirty="0">
                <a:effectLst>
                  <a:outerShdw blurRad="38100" dist="38100" dir="2700000" algn="tl">
                    <a:srgbClr val="000000">
                      <a:alpha val="43137"/>
                    </a:srgbClr>
                  </a:outerShdw>
                </a:effectLst>
              </a:rPr>
              <a:t>O(n</a:t>
            </a:r>
            <a:r>
              <a:rPr lang="en-US" sz="1800" i="1" baseline="30000" dirty="0">
                <a:effectLst>
                  <a:outerShdw blurRad="38100" dist="38100" dir="2700000" algn="tl">
                    <a:srgbClr val="000000">
                      <a:alpha val="43137"/>
                    </a:srgbClr>
                  </a:outerShdw>
                </a:effectLst>
              </a:rPr>
              <a:t>2</a:t>
            </a:r>
            <a:r>
              <a:rPr lang="en-US" sz="1800" i="1" dirty="0">
                <a:effectLst>
                  <a:outerShdw blurRad="38100" dist="38100" dir="2700000" algn="tl">
                    <a:srgbClr val="000000">
                      <a:alpha val="43137"/>
                    </a:srgbClr>
                  </a:outerShdw>
                </a:effectLst>
              </a:rPr>
              <a:t>)</a:t>
            </a:r>
            <a:r>
              <a:rPr lang="en-US" sz="1800" dirty="0"/>
              <a:t> to </a:t>
            </a:r>
            <a:r>
              <a:rPr lang="en-US" sz="1800" i="1" dirty="0">
                <a:effectLst>
                  <a:outerShdw blurRad="38100" dist="38100" dir="2700000" algn="tl">
                    <a:srgbClr val="000000">
                      <a:alpha val="43137"/>
                    </a:srgbClr>
                  </a:outerShdw>
                </a:effectLst>
              </a:rPr>
              <a:t>O(n</a:t>
            </a:r>
            <a:r>
              <a:rPr lang="en-US" sz="1800" i="1" baseline="30000" dirty="0">
                <a:effectLst>
                  <a:outerShdw blurRad="38100" dist="38100" dir="2700000" algn="tl">
                    <a:srgbClr val="000000">
                      <a:alpha val="43137"/>
                    </a:srgbClr>
                  </a:outerShdw>
                </a:effectLst>
              </a:rPr>
              <a:t>3</a:t>
            </a:r>
            <a:r>
              <a:rPr lang="en-US" sz="1800" i="1" dirty="0">
                <a:effectLst>
                  <a:outerShdw blurRad="38100" dist="38100" dir="2700000" algn="tl">
                    <a:srgbClr val="000000">
                      <a:alpha val="43137"/>
                    </a:srgbClr>
                  </a:outerShdw>
                </a:effectLst>
              </a:rPr>
              <a:t>)</a:t>
            </a:r>
            <a:r>
              <a:rPr lang="en-US" sz="1800" dirty="0"/>
              <a:t>.</a:t>
            </a:r>
          </a:p>
          <a:p>
            <a:r>
              <a:rPr lang="en-US" sz="1800" dirty="0"/>
              <a:t>Particularly when using the RBF Kernel, memory can be an issue for large problems as the size of the kernel matrix is </a:t>
            </a:r>
            <a:r>
              <a:rPr lang="en-US" sz="1800" i="1" dirty="0">
                <a:effectLst>
                  <a:outerShdw blurRad="38100" dist="38100" dir="2700000" algn="tl">
                    <a:srgbClr val="000000">
                      <a:alpha val="43137"/>
                    </a:srgbClr>
                  </a:outerShdw>
                </a:effectLst>
              </a:rPr>
              <a:t>n</a:t>
            </a:r>
            <a:r>
              <a:rPr lang="en-US" sz="1800" i="1" baseline="30000" dirty="0">
                <a:effectLst>
                  <a:outerShdw blurRad="38100" dist="38100" dir="2700000" algn="tl">
                    <a:srgbClr val="000000">
                      <a:alpha val="43137"/>
                    </a:srgbClr>
                  </a:outerShdw>
                </a:effectLst>
              </a:rPr>
              <a:t>2</a:t>
            </a:r>
            <a:r>
              <a:rPr lang="en-US" sz="1800" dirty="0"/>
              <a:t>.</a:t>
            </a:r>
          </a:p>
        </p:txBody>
      </p:sp>
      <p:sp>
        <p:nvSpPr>
          <p:cNvPr id="4" name="TextBox 3"/>
          <p:cNvSpPr txBox="1"/>
          <p:nvPr/>
        </p:nvSpPr>
        <p:spPr>
          <a:xfrm>
            <a:off x="1992876" y="4551405"/>
            <a:ext cx="6686550" cy="507831"/>
          </a:xfrm>
          <a:prstGeom prst="rect">
            <a:avLst/>
          </a:prstGeom>
          <a:noFill/>
        </p:spPr>
        <p:txBody>
          <a:bodyPr wrap="square" rtlCol="0">
            <a:spAutoFit/>
          </a:bodyPr>
          <a:lstStyle/>
          <a:p>
            <a:r>
              <a:rPr lang="en-US" sz="1350" dirty="0"/>
              <a:t>Source: </a:t>
            </a:r>
            <a:r>
              <a:rPr lang="en-US" sz="1350" dirty="0" err="1"/>
              <a:t>Bordes</a:t>
            </a:r>
            <a:r>
              <a:rPr lang="en-US" sz="1350" dirty="0"/>
              <a:t>, </a:t>
            </a:r>
            <a:r>
              <a:rPr lang="en-US" sz="1350" dirty="0" err="1"/>
              <a:t>Ertekin</a:t>
            </a:r>
            <a:r>
              <a:rPr lang="en-US" sz="1350" dirty="0"/>
              <a:t> and Weston (2005) </a:t>
            </a:r>
            <a:r>
              <a:rPr lang="en-US" sz="1350" b="1" dirty="0"/>
              <a:t>Fast Kernel Classifiers with Online and Active Learning</a:t>
            </a:r>
            <a:r>
              <a:rPr lang="en-US" sz="1350" dirty="0"/>
              <a:t>. </a:t>
            </a:r>
            <a:r>
              <a:rPr lang="en-US" sz="1350" i="1" dirty="0"/>
              <a:t>Journal of Machine Learning Research</a:t>
            </a:r>
            <a:r>
              <a:rPr lang="en-US" sz="1350" dirty="0"/>
              <a:t> 6:1579-1619.</a:t>
            </a:r>
          </a:p>
        </p:txBody>
      </p:sp>
    </p:spTree>
    <p:extLst>
      <p:ext uri="{BB962C8B-B14F-4D97-AF65-F5344CB8AC3E}">
        <p14:creationId xmlns:p14="http://schemas.microsoft.com/office/powerpoint/2010/main" val="1948755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6172200" cy="479822"/>
          </a:xfrm>
        </p:spPr>
        <p:txBody>
          <a:bodyPr>
            <a:normAutofit fontScale="90000"/>
          </a:bodyPr>
          <a:lstStyle/>
          <a:p>
            <a:r>
              <a:rPr lang="en-US" dirty="0"/>
              <a:t>The Kernel Trick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4450" y="1071716"/>
                <a:ext cx="6515100" cy="3900334"/>
              </a:xfrm>
            </p:spPr>
            <p:txBody>
              <a:bodyPr>
                <a:normAutofit fontScale="62500" lnSpcReduction="20000"/>
              </a:bodyPr>
              <a:lstStyle/>
              <a:p>
                <a:r>
                  <a:rPr lang="en-US" dirty="0"/>
                  <a:t>If a given set of data is not linearly separable in a particular feature space, one can repeatedly map the data into a higher dimension and try again.</a:t>
                </a:r>
              </a:p>
              <a:p>
                <a:endParaRPr lang="en-US" dirty="0"/>
              </a:p>
              <a:p>
                <a:r>
                  <a:rPr lang="en-US" dirty="0"/>
                  <a:t>The kernel trick performs the following mapping:</a:t>
                </a:r>
              </a:p>
              <a:p>
                <a:pPr marL="0" indent="0">
                  <a:buNone/>
                </a:pPr>
                <a:endParaRPr lang="en-US" sz="975" dirty="0"/>
              </a:p>
              <a:p>
                <a:pPr marL="0" indent="0" algn="ctr">
                  <a:buNone/>
                </a:pPr>
                <a14:m>
                  <m:oMath xmlns:m="http://schemas.openxmlformats.org/officeDocument/2006/math">
                    <m:r>
                      <a:rPr lang="en-US" sz="3225" b="1" i="1">
                        <a:latin typeface="Cambria Math"/>
                      </a:rPr>
                      <m:t>𝑲</m:t>
                    </m:r>
                    <m:d>
                      <m:dPr>
                        <m:ctrlPr>
                          <a:rPr lang="en-US" sz="3225" i="1">
                            <a:latin typeface="Cambria Math" panose="02040503050406030204" pitchFamily="18" charset="0"/>
                          </a:rPr>
                        </m:ctrlPr>
                      </m:dPr>
                      <m:e>
                        <m:r>
                          <a:rPr lang="en-US" sz="3225" i="1">
                            <a:latin typeface="Cambria Math"/>
                          </a:rPr>
                          <m:t>𝑥</m:t>
                        </m:r>
                        <m:r>
                          <a:rPr lang="en-US" sz="3225" i="1" baseline="-25000">
                            <a:latin typeface="Cambria Math"/>
                          </a:rPr>
                          <m:t>𝑖</m:t>
                        </m:r>
                        <m:r>
                          <a:rPr lang="en-US" sz="3225" i="1">
                            <a:latin typeface="Cambria Math"/>
                          </a:rPr>
                          <m:t>,</m:t>
                        </m:r>
                        <m:r>
                          <a:rPr lang="en-US" sz="3225" i="1">
                            <a:latin typeface="Cambria Math"/>
                          </a:rPr>
                          <m:t>𝑥𝑗</m:t>
                        </m:r>
                      </m:e>
                    </m:d>
                    <m:r>
                      <a:rPr lang="en-US" sz="3225" i="1">
                        <a:latin typeface="Cambria Math"/>
                      </a:rPr>
                      <m:t>≡</m:t>
                    </m:r>
                    <m:r>
                      <a:rPr lang="el-GR" sz="3225" i="1">
                        <a:latin typeface="Cambria Math"/>
                      </a:rPr>
                      <m:t>𝜙</m:t>
                    </m:r>
                    <m:d>
                      <m:dPr>
                        <m:ctrlPr>
                          <a:rPr lang="en-US" sz="3225" i="1">
                            <a:latin typeface="Cambria Math" panose="02040503050406030204" pitchFamily="18" charset="0"/>
                          </a:rPr>
                        </m:ctrlPr>
                      </m:dPr>
                      <m:e>
                        <m:r>
                          <a:rPr lang="en-US" sz="3225" i="1">
                            <a:latin typeface="Cambria Math"/>
                          </a:rPr>
                          <m:t>𝑥</m:t>
                        </m:r>
                        <m:r>
                          <a:rPr lang="en-US" sz="3225" i="1" baseline="-25000">
                            <a:latin typeface="Cambria Math"/>
                          </a:rPr>
                          <m:t>𝑖</m:t>
                        </m:r>
                        <m:r>
                          <a:rPr lang="en-US" sz="3225" i="1">
                            <a:latin typeface="Cambria Math"/>
                          </a:rPr>
                          <m:t>)</m:t>
                        </m:r>
                        <m:r>
                          <a:rPr lang="en-US" sz="3225" b="1" i="1" baseline="30000">
                            <a:latin typeface="Cambria Math"/>
                          </a:rPr>
                          <m:t>𝑻</m:t>
                        </m:r>
                        <m:r>
                          <a:rPr lang="el-GR" sz="3225" i="1">
                            <a:latin typeface="Cambria Math"/>
                          </a:rPr>
                          <m:t>𝜙</m:t>
                        </m:r>
                        <m:r>
                          <a:rPr lang="en-US" sz="3225" i="1">
                            <a:latin typeface="Cambria Math"/>
                          </a:rPr>
                          <m:t>(</m:t>
                        </m:r>
                        <m:r>
                          <a:rPr lang="en-US" sz="3225" i="1">
                            <a:latin typeface="Cambria Math"/>
                          </a:rPr>
                          <m:t>𝑥𝑗</m:t>
                        </m:r>
                      </m:e>
                    </m:d>
                  </m:oMath>
                </a14:m>
                <a:r>
                  <a:rPr lang="en-US" sz="3225" dirty="0"/>
                  <a:t>,</a:t>
                </a:r>
              </a:p>
              <a:p>
                <a:pPr marL="0" indent="0" algn="ctr">
                  <a:buNone/>
                </a:pPr>
                <a:endParaRPr lang="en-US" sz="1050" dirty="0"/>
              </a:p>
              <a:p>
                <a:pPr marL="258366" indent="0">
                  <a:buNone/>
                </a:pPr>
                <a:r>
                  <a:rPr lang="en-US" dirty="0"/>
                  <a:t>and uses algorithms that generally require dot products</a:t>
                </a:r>
              </a:p>
              <a:p>
                <a:pPr marL="258366" indent="0">
                  <a:buNone/>
                </a:pPr>
                <a:r>
                  <a:rPr lang="en-US" dirty="0"/>
                  <a:t>to avoid a computationally expensive explicit mapping.</a:t>
                </a:r>
              </a:p>
              <a:p>
                <a:pPr marL="258366" indent="0">
                  <a:buNone/>
                </a:pPr>
                <a:endParaRPr lang="en-US" dirty="0"/>
              </a:p>
              <a:p>
                <a:r>
                  <a:rPr lang="en-US" dirty="0"/>
                  <a:t>A variety of different kernels exist. The one which works best is problem-specific. Some popular kernels: </a:t>
                </a:r>
                <a:r>
                  <a:rPr lang="en-US" i="1" dirty="0">
                    <a:effectLst>
                      <a:outerShdw blurRad="38100" dist="38100" dir="2700000" algn="tl">
                        <a:srgbClr val="000000">
                          <a:alpha val="43137"/>
                        </a:srgbClr>
                      </a:outerShdw>
                    </a:effectLst>
                  </a:rPr>
                  <a:t>linear, radial basis function, polynomial and sigmoid</a:t>
                </a: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4450" y="1071716"/>
                <a:ext cx="6515100" cy="3900334"/>
              </a:xfrm>
              <a:blipFill>
                <a:blip r:embed="rId2"/>
                <a:stretch>
                  <a:fillRect l="-1751" t="-2597"/>
                </a:stretch>
              </a:blipFill>
            </p:spPr>
            <p:txBody>
              <a:bodyPr/>
              <a:lstStyle/>
              <a:p>
                <a:r>
                  <a:rPr lang="en-US">
                    <a:noFill/>
                  </a:rPr>
                  <a:t> </a:t>
                </a:r>
              </a:p>
            </p:txBody>
          </p:sp>
        </mc:Fallback>
      </mc:AlternateContent>
    </p:spTree>
    <p:extLst>
      <p:ext uri="{BB962C8B-B14F-4D97-AF65-F5344CB8AC3E}">
        <p14:creationId xmlns:p14="http://schemas.microsoft.com/office/powerpoint/2010/main" val="444888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6</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+1</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3" name="TextBox 2">
            <a:extLst>
              <a:ext uri="{FF2B5EF4-FFF2-40B4-BE49-F238E27FC236}">
                <a16:creationId xmlns:a16="http://schemas.microsoft.com/office/drawing/2014/main" id="{B2227497-B9A7-9546-BDC5-5B2BA7B392A1}"/>
              </a:ext>
            </a:extLst>
          </p:cNvPr>
          <p:cNvSpPr txBox="1"/>
          <p:nvPr/>
        </p:nvSpPr>
        <p:spPr>
          <a:xfrm>
            <a:off x="1209736" y="1888067"/>
            <a:ext cx="412292" cy="584775"/>
          </a:xfrm>
          <a:prstGeom prst="rect">
            <a:avLst/>
          </a:prstGeom>
          <a:noFill/>
        </p:spPr>
        <p:txBody>
          <a:bodyPr wrap="none" rtlCol="0">
            <a:spAutoFit/>
          </a:bodyPr>
          <a:lstStyle/>
          <a:p>
            <a:r>
              <a:rPr lang="en-US" sz="3200" dirty="0">
                <a:solidFill>
                  <a:schemeClr val="accent1"/>
                </a:solidFill>
              </a:rPr>
              <a:t>1</a:t>
            </a:r>
          </a:p>
        </p:txBody>
      </p:sp>
      <p:sp>
        <p:nvSpPr>
          <p:cNvPr id="12" name="TextBox 11">
            <a:extLst>
              <a:ext uri="{FF2B5EF4-FFF2-40B4-BE49-F238E27FC236}">
                <a16:creationId xmlns:a16="http://schemas.microsoft.com/office/drawing/2014/main" id="{BAC3738D-4879-9C43-9D0E-CCD6EA72B1DE}"/>
              </a:ext>
            </a:extLst>
          </p:cNvPr>
          <p:cNvSpPr txBox="1"/>
          <p:nvPr/>
        </p:nvSpPr>
        <p:spPr>
          <a:xfrm>
            <a:off x="7000854" y="1888066"/>
            <a:ext cx="412292" cy="584775"/>
          </a:xfrm>
          <a:prstGeom prst="rect">
            <a:avLst/>
          </a:prstGeom>
          <a:noFill/>
        </p:spPr>
        <p:txBody>
          <a:bodyPr wrap="none" rtlCol="0">
            <a:spAutoFit/>
          </a:bodyPr>
          <a:lstStyle/>
          <a:p>
            <a:r>
              <a:rPr lang="en-US" sz="3200" dirty="0">
                <a:solidFill>
                  <a:srgbClr val="C00000"/>
                </a:solidFill>
              </a:rPr>
              <a:t>2</a:t>
            </a:r>
          </a:p>
        </p:txBody>
      </p:sp>
      <p:sp>
        <p:nvSpPr>
          <p:cNvPr id="8" name="TextBox 7">
            <a:extLst>
              <a:ext uri="{FF2B5EF4-FFF2-40B4-BE49-F238E27FC236}">
                <a16:creationId xmlns:a16="http://schemas.microsoft.com/office/drawing/2014/main" id="{CF571460-8685-7742-8E07-366D23B624B4}"/>
              </a:ext>
            </a:extLst>
          </p:cNvPr>
          <p:cNvSpPr txBox="1"/>
          <p:nvPr/>
        </p:nvSpPr>
        <p:spPr>
          <a:xfrm>
            <a:off x="3461165" y="2545450"/>
            <a:ext cx="1518429" cy="646331"/>
          </a:xfrm>
          <a:prstGeom prst="rect">
            <a:avLst/>
          </a:prstGeom>
          <a:solidFill>
            <a:schemeClr val="bg1"/>
          </a:solidFill>
        </p:spPr>
        <p:txBody>
          <a:bodyPr wrap="none" rtlCol="0">
            <a:spAutoFit/>
          </a:bodyPr>
          <a:lstStyle/>
          <a:p>
            <a:r>
              <a:rPr lang="en-US" dirty="0"/>
              <a:t>A set of rules</a:t>
            </a:r>
          </a:p>
          <a:p>
            <a:endParaRPr lang="en-US" dirty="0"/>
          </a:p>
        </p:txBody>
      </p:sp>
    </p:spTree>
    <p:extLst>
      <p:ext uri="{BB962C8B-B14F-4D97-AF65-F5344CB8AC3E}">
        <p14:creationId xmlns:p14="http://schemas.microsoft.com/office/powerpoint/2010/main" val="399763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p:nvPr/>
        </p:nvCxnSpPr>
        <p:spPr>
          <a:xfrm flipV="1">
            <a:off x="3128482" y="1134089"/>
            <a:ext cx="0" cy="331470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86813" y="205978"/>
            <a:ext cx="8023122" cy="651272"/>
          </a:xfrm>
        </p:spPr>
        <p:txBody>
          <a:bodyPr>
            <a:noAutofit/>
          </a:bodyPr>
          <a:lstStyle/>
          <a:p>
            <a:r>
              <a:rPr lang="en-US" sz="1800" dirty="0"/>
              <a:t>Example: Data May Become Linearly Separable in a Higher Dimension</a:t>
            </a:r>
          </a:p>
        </p:txBody>
      </p:sp>
      <p:cxnSp>
        <p:nvCxnSpPr>
          <p:cNvPr id="18" name="Straight Arrow Connector 17"/>
          <p:cNvCxnSpPr/>
          <p:nvPr/>
        </p:nvCxnSpPr>
        <p:spPr>
          <a:xfrm>
            <a:off x="3113723" y="4448789"/>
            <a:ext cx="3891127" cy="0"/>
          </a:xfrm>
          <a:prstGeom prst="straightConnector1">
            <a:avLst/>
          </a:prstGeom>
          <a:ln w="5715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3650714" y="153413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p:cNvSpPr/>
          <p:nvPr/>
        </p:nvSpPr>
        <p:spPr>
          <a:xfrm>
            <a:off x="4393664" y="19341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p:cNvSpPr/>
          <p:nvPr/>
        </p:nvSpPr>
        <p:spPr>
          <a:xfrm>
            <a:off x="3707864" y="256283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p:cNvSpPr/>
          <p:nvPr/>
        </p:nvSpPr>
        <p:spPr>
          <a:xfrm>
            <a:off x="5415221" y="12483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5265202" y="25056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4565114" y="30771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6222464" y="2162789"/>
            <a:ext cx="342900" cy="342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p:cNvSpPr/>
          <p:nvPr/>
        </p:nvSpPr>
        <p:spPr>
          <a:xfrm>
            <a:off x="2499832" y="476864"/>
            <a:ext cx="3258289" cy="4057650"/>
          </a:xfrm>
          <a:prstGeom prst="rect">
            <a:avLst/>
          </a:prstGeom>
          <a:solidFill>
            <a:schemeClr val="accent4">
              <a:lumMod val="60000"/>
              <a:lumOff val="40000"/>
              <a:alpha val="58000"/>
            </a:schemeClr>
          </a:solidFill>
          <a:ln>
            <a:solidFill>
              <a:schemeClr val="tx1">
                <a:lumMod val="50000"/>
                <a:lumOff val="50000"/>
              </a:schemeClr>
            </a:solidFill>
          </a:ln>
          <a:scene3d>
            <a:camera prst="perspectiveContrastingLef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6" name="Straight Arrow Connector 15"/>
          <p:cNvCxnSpPr/>
          <p:nvPr/>
        </p:nvCxnSpPr>
        <p:spPr>
          <a:xfrm flipV="1">
            <a:off x="3128482" y="1134089"/>
            <a:ext cx="0" cy="33147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5308064" y="1877039"/>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4593689" y="2562839"/>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4622264" y="1362689"/>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3879314" y="2048489"/>
            <a:ext cx="342900" cy="342900"/>
          </a:xfrm>
          <a:prstGeom prst="ellipse">
            <a:avLst/>
          </a:prstGeom>
          <a:solidFill>
            <a:srgbClr val="FF0000"/>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TextBox 33"/>
          <p:cNvSpPr txBox="1"/>
          <p:nvPr/>
        </p:nvSpPr>
        <p:spPr>
          <a:xfrm>
            <a:off x="1143000" y="4696690"/>
            <a:ext cx="6858000" cy="415498"/>
          </a:xfrm>
          <a:prstGeom prst="rect">
            <a:avLst/>
          </a:prstGeom>
          <a:noFill/>
        </p:spPr>
        <p:txBody>
          <a:bodyPr wrap="square" rtlCol="0">
            <a:spAutoFit/>
          </a:bodyPr>
          <a:lstStyle/>
          <a:p>
            <a:pPr algn="ctr"/>
            <a:r>
              <a:rPr lang="en-US" sz="2100" dirty="0"/>
              <a:t>We start with the data in a given input space.</a:t>
            </a:r>
          </a:p>
        </p:txBody>
      </p:sp>
      <p:sp>
        <p:nvSpPr>
          <p:cNvPr id="35" name="TextBox 34"/>
          <p:cNvSpPr txBox="1"/>
          <p:nvPr/>
        </p:nvSpPr>
        <p:spPr>
          <a:xfrm>
            <a:off x="935322" y="4721423"/>
            <a:ext cx="7598799" cy="307777"/>
          </a:xfrm>
          <a:prstGeom prst="rect">
            <a:avLst/>
          </a:prstGeom>
          <a:noFill/>
        </p:spPr>
        <p:txBody>
          <a:bodyPr wrap="square" rtlCol="0">
            <a:spAutoFit/>
          </a:bodyPr>
          <a:lstStyle/>
          <a:p>
            <a:pPr algn="ctr"/>
            <a:r>
              <a:rPr lang="en-US" sz="1400" dirty="0"/>
              <a:t>Next we apply a “kernel trick” to map the data into a new feature space.</a:t>
            </a:r>
          </a:p>
        </p:txBody>
      </p:sp>
      <p:sp>
        <p:nvSpPr>
          <p:cNvPr id="36" name="TextBox 35"/>
          <p:cNvSpPr txBox="1"/>
          <p:nvPr/>
        </p:nvSpPr>
        <p:spPr>
          <a:xfrm>
            <a:off x="1277147" y="4699427"/>
            <a:ext cx="6858000" cy="415498"/>
          </a:xfrm>
          <a:prstGeom prst="rect">
            <a:avLst/>
          </a:prstGeom>
          <a:noFill/>
        </p:spPr>
        <p:txBody>
          <a:bodyPr wrap="square" rtlCol="0">
            <a:spAutoFit/>
          </a:bodyPr>
          <a:lstStyle/>
          <a:p>
            <a:pPr algn="ctr"/>
            <a:r>
              <a:rPr lang="en-US" sz="2100" dirty="0"/>
              <a:t>Now the data has become linearly separable.</a:t>
            </a:r>
          </a:p>
        </p:txBody>
      </p:sp>
    </p:spTree>
    <p:extLst>
      <p:ext uri="{BB962C8B-B14F-4D97-AF65-F5344CB8AC3E}">
        <p14:creationId xmlns:p14="http://schemas.microsoft.com/office/powerpoint/2010/main" val="206904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2700000">
                                      <p:cBhvr>
                                        <p:cTn id="16" dur="1000" fill="hold"/>
                                        <p:tgtEl>
                                          <p:spTgt spid="22"/>
                                        </p:tgtEl>
                                        <p:attrNameLst>
                                          <p:attrName>r</p:attrName>
                                        </p:attrNameLst>
                                      </p:cBhvr>
                                    </p:animRot>
                                  </p:childTnLst>
                                </p:cTn>
                              </p:par>
                              <p:par>
                                <p:cTn id="17" presetID="42" presetClass="path" presetSubtype="0" accel="50000" decel="50000" fill="hold" nodeType="withEffect">
                                  <p:stCondLst>
                                    <p:cond delay="0"/>
                                  </p:stCondLst>
                                  <p:childTnLst>
                                    <p:animMotion origin="layout" path="M -0.00417 -2.59259E-6 L 0.17083 0.1 " pathEditMode="relative" rAng="0" ptsTypes="AA">
                                      <p:cBhvr>
                                        <p:cTn id="18" dur="1000" fill="hold"/>
                                        <p:tgtEl>
                                          <p:spTgt spid="22"/>
                                        </p:tgtEl>
                                        <p:attrNameLst>
                                          <p:attrName>ppt_x</p:attrName>
                                          <p:attrName>ppt_y</p:attrName>
                                        </p:attrNameLst>
                                      </p:cBhvr>
                                      <p:rCtr x="8750" y="50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5.55556E-7 -1.48148E-6 L -0.23889 0.31821 " pathEditMode="relative" rAng="0" ptsTypes="AA">
                                      <p:cBhvr>
                                        <p:cTn id="22" dur="2000" fill="hold"/>
                                        <p:tgtEl>
                                          <p:spTgt spid="12"/>
                                        </p:tgtEl>
                                        <p:attrNameLst>
                                          <p:attrName>ppt_x</p:attrName>
                                          <p:attrName>ppt_y</p:attrName>
                                        </p:attrNameLst>
                                      </p:cBhvr>
                                      <p:rCtr x="-11944" y="15895"/>
                                    </p:animMotion>
                                  </p:childTnLst>
                                </p:cTn>
                              </p:par>
                              <p:par>
                                <p:cTn id="23" presetID="0" presetClass="path" presetSubtype="0" accel="50000" decel="50000" fill="hold" grpId="0" nodeType="withEffect">
                                  <p:stCondLst>
                                    <p:cond delay="0"/>
                                  </p:stCondLst>
                                  <p:childTnLst>
                                    <p:animMotion origin="layout" path="M 4.44444E-6 1.85185E-6 L -0.23889 0.31821 " pathEditMode="relative" rAng="0" ptsTypes="AA">
                                      <p:cBhvr>
                                        <p:cTn id="24" dur="2000" fill="hold"/>
                                        <p:tgtEl>
                                          <p:spTgt spid="11"/>
                                        </p:tgtEl>
                                        <p:attrNameLst>
                                          <p:attrName>ppt_x</p:attrName>
                                          <p:attrName>ppt_y</p:attrName>
                                        </p:attrNameLst>
                                      </p:cBhvr>
                                      <p:rCtr x="-11944" y="15895"/>
                                    </p:animMotion>
                                  </p:childTnLst>
                                </p:cTn>
                              </p:par>
                              <p:par>
                                <p:cTn id="25" presetID="0" presetClass="path" presetSubtype="0" accel="50000" decel="50000" fill="hold" grpId="0" nodeType="withEffect">
                                  <p:stCondLst>
                                    <p:cond delay="0"/>
                                  </p:stCondLst>
                                  <p:childTnLst>
                                    <p:animMotion origin="layout" path="M 4.44444E-6 1.85185E-6 L -0.23889 0.31821 " pathEditMode="relative" rAng="0" ptsTypes="AA">
                                      <p:cBhvr>
                                        <p:cTn id="26" dur="2000" fill="hold"/>
                                        <p:tgtEl>
                                          <p:spTgt spid="13"/>
                                        </p:tgtEl>
                                        <p:attrNameLst>
                                          <p:attrName>ppt_x</p:attrName>
                                          <p:attrName>ppt_y</p:attrName>
                                        </p:attrNameLst>
                                      </p:cBhvr>
                                      <p:rCtr x="-11944" y="15895"/>
                                    </p:animMotion>
                                  </p:childTnLst>
                                </p:cTn>
                              </p:par>
                              <p:par>
                                <p:cTn id="27" presetID="0" presetClass="path" presetSubtype="0" accel="50000" decel="50000" fill="hold" grpId="0" nodeType="withEffect">
                                  <p:stCondLst>
                                    <p:cond delay="0"/>
                                  </p:stCondLst>
                                  <p:childTnLst>
                                    <p:animMotion origin="layout" path="M 4.44444E-6 -1.48148E-6 L -0.23889 0.31821 " pathEditMode="relative" rAng="0" ptsTypes="AA">
                                      <p:cBhvr>
                                        <p:cTn id="28" dur="2000" fill="hold"/>
                                        <p:tgtEl>
                                          <p:spTgt spid="14"/>
                                        </p:tgtEl>
                                        <p:attrNameLst>
                                          <p:attrName>ppt_x</p:attrName>
                                          <p:attrName>ppt_y</p:attrName>
                                        </p:attrNameLst>
                                      </p:cBhvr>
                                      <p:rCtr x="-11944" y="15895"/>
                                    </p:animMotion>
                                  </p:childTnLst>
                                </p:cTn>
                              </p:par>
                              <p:par>
                                <p:cTn id="29" presetID="0" presetClass="path" presetSubtype="0" accel="50000" decel="50000" fill="hold" grpId="0" nodeType="withEffect">
                                  <p:stCondLst>
                                    <p:cond delay="0"/>
                                  </p:stCondLst>
                                  <p:childTnLst>
                                    <p:animMotion origin="layout" path="M 4.44444E-6 -1.48148E-6 L 0.04687 -0.06234 " pathEditMode="relative" rAng="0" ptsTypes="AA">
                                      <p:cBhvr>
                                        <p:cTn id="30" dur="2000" fill="hold"/>
                                        <p:tgtEl>
                                          <p:spTgt spid="4"/>
                                        </p:tgtEl>
                                        <p:attrNameLst>
                                          <p:attrName>ppt_x</p:attrName>
                                          <p:attrName>ppt_y</p:attrName>
                                        </p:attrNameLst>
                                      </p:cBhvr>
                                      <p:rCtr x="2344" y="-3117"/>
                                    </p:animMotion>
                                  </p:childTnLst>
                                </p:cTn>
                              </p:par>
                              <p:par>
                                <p:cTn id="31" presetID="0" presetClass="path" presetSubtype="0" accel="50000" decel="50000" fill="hold" grpId="0" nodeType="withEffect">
                                  <p:stCondLst>
                                    <p:cond delay="0"/>
                                  </p:stCondLst>
                                  <p:childTnLst>
                                    <p:animMotion origin="layout" path="M 4.44444E-6 -1.48148E-6 L 0.04687 -0.06234 " pathEditMode="relative" rAng="0" ptsTypes="AA">
                                      <p:cBhvr>
                                        <p:cTn id="32" dur="2000" fill="hold"/>
                                        <p:tgtEl>
                                          <p:spTgt spid="6"/>
                                        </p:tgtEl>
                                        <p:attrNameLst>
                                          <p:attrName>ppt_x</p:attrName>
                                          <p:attrName>ppt_y</p:attrName>
                                        </p:attrNameLst>
                                      </p:cBhvr>
                                      <p:rCtr x="2344" y="-3117"/>
                                    </p:animMotion>
                                  </p:childTnLst>
                                </p:cTn>
                              </p:par>
                              <p:par>
                                <p:cTn id="33" presetID="0" presetClass="path" presetSubtype="0" accel="50000" decel="50000" fill="hold" grpId="0" nodeType="withEffect">
                                  <p:stCondLst>
                                    <p:cond delay="0"/>
                                  </p:stCondLst>
                                  <p:childTnLst>
                                    <p:animMotion origin="layout" path="M 4.44444E-6 7.40741E-7 L 0.04687 -0.06235 " pathEditMode="relative" rAng="0" ptsTypes="AA">
                                      <p:cBhvr>
                                        <p:cTn id="34" dur="2000" fill="hold"/>
                                        <p:tgtEl>
                                          <p:spTgt spid="5"/>
                                        </p:tgtEl>
                                        <p:attrNameLst>
                                          <p:attrName>ppt_x</p:attrName>
                                          <p:attrName>ppt_y</p:attrName>
                                        </p:attrNameLst>
                                      </p:cBhvr>
                                      <p:rCtr x="2344" y="-3117"/>
                                    </p:animMotion>
                                  </p:childTnLst>
                                </p:cTn>
                              </p:par>
                              <p:par>
                                <p:cTn id="35" presetID="0" presetClass="path" presetSubtype="0" accel="50000" decel="50000" fill="hold" grpId="0" nodeType="withEffect">
                                  <p:stCondLst>
                                    <p:cond delay="0"/>
                                  </p:stCondLst>
                                  <p:childTnLst>
                                    <p:animMotion origin="layout" path="M 4.44444E-6 -1.48148E-6 L 0.04687 -0.06234 " pathEditMode="relative" rAng="0" ptsTypes="AA">
                                      <p:cBhvr>
                                        <p:cTn id="36" dur="2000" fill="hold"/>
                                        <p:tgtEl>
                                          <p:spTgt spid="9"/>
                                        </p:tgtEl>
                                        <p:attrNameLst>
                                          <p:attrName>ppt_x</p:attrName>
                                          <p:attrName>ppt_y</p:attrName>
                                        </p:attrNameLst>
                                      </p:cBhvr>
                                      <p:rCtr x="2344" y="-3117"/>
                                    </p:animMotion>
                                  </p:childTnLst>
                                </p:cTn>
                              </p:par>
                              <p:par>
                                <p:cTn id="37" presetID="0" presetClass="path" presetSubtype="0" accel="50000" decel="50000" fill="hold" grpId="0" nodeType="withEffect">
                                  <p:stCondLst>
                                    <p:cond delay="0"/>
                                  </p:stCondLst>
                                  <p:childTnLst>
                                    <p:animMotion origin="layout" path="M 1.94444E-6 -3.7037E-7 L 0.04687 -0.06235 " pathEditMode="relative" rAng="0" ptsTypes="AA">
                                      <p:cBhvr>
                                        <p:cTn id="38" dur="2000" fill="hold"/>
                                        <p:tgtEl>
                                          <p:spTgt spid="8"/>
                                        </p:tgtEl>
                                        <p:attrNameLst>
                                          <p:attrName>ppt_x</p:attrName>
                                          <p:attrName>ppt_y</p:attrName>
                                        </p:attrNameLst>
                                      </p:cBhvr>
                                      <p:rCtr x="2344" y="-3117"/>
                                    </p:animMotion>
                                  </p:childTnLst>
                                </p:cTn>
                              </p:par>
                              <p:par>
                                <p:cTn id="39" presetID="0" presetClass="path" presetSubtype="0" accel="50000" decel="50000" fill="hold" grpId="0" nodeType="withEffect">
                                  <p:stCondLst>
                                    <p:cond delay="0"/>
                                  </p:stCondLst>
                                  <p:childTnLst>
                                    <p:animMotion origin="layout" path="M 2.5E-6 4.07407E-6 L 0.04687 -0.06235 " pathEditMode="relative" rAng="0" ptsTypes="AA">
                                      <p:cBhvr>
                                        <p:cTn id="40" dur="2000" fill="hold"/>
                                        <p:tgtEl>
                                          <p:spTgt spid="7"/>
                                        </p:tgtEl>
                                        <p:attrNameLst>
                                          <p:attrName>ppt_x</p:attrName>
                                          <p:attrName>ppt_y</p:attrName>
                                        </p:attrNameLst>
                                      </p:cBhvr>
                                      <p:rCtr x="2344" y="-3117"/>
                                    </p:animMotion>
                                  </p:childTnLst>
                                </p:cTn>
                              </p:par>
                              <p:par>
                                <p:cTn id="41" presetID="0" presetClass="path" presetSubtype="0" accel="50000" decel="50000" fill="hold" grpId="0" nodeType="withEffect">
                                  <p:stCondLst>
                                    <p:cond delay="0"/>
                                  </p:stCondLst>
                                  <p:childTnLst>
                                    <p:animMotion origin="layout" path="M 4.44444E-6 -3.7037E-6 L 0.04687 -0.06234 " pathEditMode="relative" rAng="0" ptsTypes="AA">
                                      <p:cBhvr>
                                        <p:cTn id="42" dur="2000" fill="hold"/>
                                        <p:tgtEl>
                                          <p:spTgt spid="10"/>
                                        </p:tgtEl>
                                        <p:attrNameLst>
                                          <p:attrName>ppt_x</p:attrName>
                                          <p:attrName>ppt_y</p:attrName>
                                        </p:attrNameLst>
                                      </p:cBhvr>
                                      <p:rCtr x="2344" y="-3117"/>
                                    </p:animMotion>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5"/>
                                        </p:tgtEl>
                                      </p:cBhvr>
                                    </p:animEffect>
                                    <p:set>
                                      <p:cBhvr>
                                        <p:cTn id="47" dur="1" fill="hold">
                                          <p:stCondLst>
                                            <p:cond delay="499"/>
                                          </p:stCondLst>
                                        </p:cTn>
                                        <p:tgtEl>
                                          <p:spTgt spid="3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4" presetClass="entr" presetSubtype="5"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randombar(vertical)">
                                      <p:cBhvr>
                                        <p:cTn id="52" dur="500"/>
                                        <p:tgtEl>
                                          <p:spTgt spid="31"/>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1" grpId="0" animBg="1"/>
      <p:bldP spid="11" grpId="0" animBg="1"/>
      <p:bldP spid="12" grpId="0" animBg="1"/>
      <p:bldP spid="13" grpId="0" animBg="1"/>
      <p:bldP spid="14" grpId="0" animBg="1"/>
      <p:bldP spid="34" grpId="0"/>
      <p:bldP spid="35" grpId="0"/>
      <p:bldP spid="35" grpId="1"/>
      <p:bldP spid="3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6172200" cy="708422"/>
          </a:xfrm>
        </p:spPr>
        <p:txBody>
          <a:bodyPr/>
          <a:lstStyle/>
          <a:p>
            <a:r>
              <a:rPr lang="en-US" dirty="0"/>
              <a:t>Two Popular Kernels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85900" y="1138699"/>
                <a:ext cx="6172200" cy="3394472"/>
              </a:xfrm>
            </p:spPr>
            <p:txBody>
              <a:bodyPr>
                <a:normAutofit/>
              </a:bodyPr>
              <a:lstStyle/>
              <a:p>
                <a:r>
                  <a:rPr lang="en-US" sz="2000" b="1" dirty="0"/>
                  <a:t>The Linear Kernel:</a:t>
                </a:r>
              </a:p>
              <a:p>
                <a:pPr marL="0" indent="0">
                  <a:buNone/>
                </a:pPr>
                <a:endParaRPr lang="en-US" sz="800" dirty="0"/>
              </a:p>
              <a:p>
                <a:pPr marL="0" indent="0" algn="ctr">
                  <a:buNone/>
                </a:pPr>
                <a14:m>
                  <m:oMathPara xmlns:m="http://schemas.openxmlformats.org/officeDocument/2006/math">
                    <m:oMathParaPr>
                      <m:jc m:val="centerGroup"/>
                    </m:oMathParaPr>
                    <m:oMath xmlns:m="http://schemas.openxmlformats.org/officeDocument/2006/math">
                      <m:r>
                        <a:rPr lang="en-US" sz="2000" b="1" i="1" smtClean="0">
                          <a:effectLst>
                            <a:outerShdw blurRad="38100" dist="38100" dir="2700000" algn="tl">
                              <a:srgbClr val="000000">
                                <a:alpha val="43137"/>
                              </a:srgbClr>
                            </a:outerShdw>
                          </a:effectLst>
                          <a:latin typeface="Cambria Math"/>
                        </a:rPr>
                        <m:t>𝑲</m:t>
                      </m:r>
                      <m:d>
                        <m:dPr>
                          <m:ctrlPr>
                            <a:rPr lang="en-US" sz="2000" i="1">
                              <a:effectLst>
                                <a:outerShdw blurRad="38100" dist="38100" dir="2700000" algn="tl">
                                  <a:srgbClr val="000000">
                                    <a:alpha val="43137"/>
                                  </a:srgbClr>
                                </a:outerShdw>
                              </a:effectLst>
                              <a:latin typeface="Cambria Math" panose="02040503050406030204" pitchFamily="18" charset="0"/>
                            </a:rPr>
                          </m:ctrlPr>
                        </m:dPr>
                        <m:e>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𝑖</m:t>
                          </m:r>
                          <m:r>
                            <a:rPr lang="en-US" sz="2000" i="1">
                              <a:effectLst>
                                <a:outerShdw blurRad="38100" dist="38100" dir="2700000" algn="tl">
                                  <a:srgbClr val="000000">
                                    <a:alpha val="43137"/>
                                  </a:srgbClr>
                                </a:outerShdw>
                              </a:effectLst>
                              <a:latin typeface="Cambria Math"/>
                            </a:rPr>
                            <m:t>,</m:t>
                          </m:r>
                          <m:r>
                            <a:rPr lang="en-US" sz="2000" i="1">
                              <a:effectLst>
                                <a:outerShdw blurRad="38100" dist="38100" dir="2700000" algn="tl">
                                  <a:srgbClr val="000000">
                                    <a:alpha val="43137"/>
                                  </a:srgbClr>
                                </a:outerShdw>
                              </a:effectLst>
                              <a:latin typeface="Cambria Math"/>
                            </a:rPr>
                            <m:t>𝑥𝑗</m:t>
                          </m:r>
                        </m:e>
                      </m:d>
                      <m:r>
                        <a:rPr lang="en-US" sz="2000" b="0" i="1" smtClean="0">
                          <a:effectLst>
                            <a:outerShdw blurRad="38100" dist="38100" dir="2700000" algn="tl">
                              <a:srgbClr val="000000">
                                <a:alpha val="43137"/>
                              </a:srgbClr>
                            </a:outerShdw>
                          </a:effectLst>
                          <a:latin typeface="Cambria Math"/>
                        </a:rPr>
                        <m:t>=</m:t>
                      </m:r>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𝑖</m:t>
                      </m:r>
                      <m:r>
                        <a:rPr lang="en-US" sz="2000" b="1" i="1" baseline="30000">
                          <a:effectLst>
                            <a:outerShdw blurRad="38100" dist="38100" dir="2700000" algn="tl">
                              <a:srgbClr val="000000">
                                <a:alpha val="43137"/>
                              </a:srgbClr>
                            </a:outerShdw>
                          </a:effectLst>
                          <a:latin typeface="Cambria Math"/>
                        </a:rPr>
                        <m:t>𝑻</m:t>
                      </m:r>
                      <m:r>
                        <a:rPr lang="en-US" sz="2000" i="1">
                          <a:effectLst>
                            <a:outerShdw blurRad="38100" dist="38100" dir="2700000" algn="tl">
                              <a:srgbClr val="000000">
                                <a:alpha val="43137"/>
                              </a:srgbClr>
                            </a:outerShdw>
                          </a:effectLst>
                          <a:latin typeface="Cambria Math"/>
                        </a:rPr>
                        <m:t>𝑥</m:t>
                      </m:r>
                      <m:r>
                        <a:rPr lang="en-US" sz="2000" i="1" baseline="-25000" smtClean="0">
                          <a:effectLst>
                            <a:outerShdw blurRad="38100" dist="38100" dir="2700000" algn="tl">
                              <a:srgbClr val="000000">
                                <a:alpha val="43137"/>
                              </a:srgbClr>
                            </a:outerShdw>
                          </a:effectLst>
                          <a:latin typeface="Cambria Math"/>
                        </a:rPr>
                        <m:t>𝑗</m:t>
                      </m:r>
                    </m:oMath>
                  </m:oMathPara>
                </a14:m>
                <a:endParaRPr lang="en-US" sz="2000" dirty="0">
                  <a:effectLst>
                    <a:outerShdw blurRad="38100" dist="38100" dir="2700000" algn="tl">
                      <a:srgbClr val="000000">
                        <a:alpha val="43137"/>
                      </a:srgbClr>
                    </a:outerShdw>
                  </a:effectLst>
                </a:endParaRPr>
              </a:p>
              <a:p>
                <a:endParaRPr lang="en-US" sz="700" dirty="0"/>
              </a:p>
              <a:p>
                <a:r>
                  <a:rPr lang="en-US" sz="2000" b="1" dirty="0"/>
                  <a:t>The Radial Basis Function (RBF) Kernel:</a:t>
                </a:r>
              </a:p>
              <a:p>
                <a:endParaRPr lang="en-US" sz="700" dirty="0"/>
              </a:p>
              <a:p>
                <a:pPr marL="0" indent="0" algn="ctr">
                  <a:buNone/>
                </a:pPr>
                <a14:m>
                  <m:oMath xmlns:m="http://schemas.openxmlformats.org/officeDocument/2006/math">
                    <m:r>
                      <a:rPr lang="en-US" sz="2000" b="1" i="1" smtClean="0">
                        <a:effectLst>
                          <a:outerShdw blurRad="38100" dist="38100" dir="2700000" algn="tl">
                            <a:srgbClr val="000000">
                              <a:alpha val="43137"/>
                            </a:srgbClr>
                          </a:outerShdw>
                        </a:effectLst>
                        <a:latin typeface="Cambria Math"/>
                      </a:rPr>
                      <m:t>𝑲</m:t>
                    </m:r>
                    <m:d>
                      <m:dPr>
                        <m:ctrlPr>
                          <a:rPr lang="en-US" sz="2000" i="1">
                            <a:effectLst>
                              <a:outerShdw blurRad="38100" dist="38100" dir="2700000" algn="tl">
                                <a:srgbClr val="000000">
                                  <a:alpha val="43137"/>
                                </a:srgbClr>
                              </a:outerShdw>
                            </a:effectLst>
                            <a:latin typeface="Cambria Math" panose="02040503050406030204" pitchFamily="18" charset="0"/>
                          </a:rPr>
                        </m:ctrlPr>
                      </m:dPr>
                      <m:e>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𝑖</m:t>
                        </m:r>
                        <m:r>
                          <a:rPr lang="en-US" sz="2000" i="1">
                            <a:effectLst>
                              <a:outerShdw blurRad="38100" dist="38100" dir="2700000" algn="tl">
                                <a:srgbClr val="000000">
                                  <a:alpha val="43137"/>
                                </a:srgbClr>
                              </a:outerShdw>
                            </a:effectLst>
                            <a:latin typeface="Cambria Math"/>
                          </a:rPr>
                          <m:t>,</m:t>
                        </m:r>
                        <m:r>
                          <a:rPr lang="en-US" sz="2000" i="1">
                            <a:effectLst>
                              <a:outerShdw blurRad="38100" dist="38100" dir="2700000" algn="tl">
                                <a:srgbClr val="000000">
                                  <a:alpha val="43137"/>
                                </a:srgbClr>
                              </a:outerShdw>
                            </a:effectLst>
                            <a:latin typeface="Cambria Math"/>
                          </a:rPr>
                          <m:t>𝑥𝑗</m:t>
                        </m:r>
                      </m:e>
                    </m:d>
                    <m:r>
                      <a:rPr lang="en-US" sz="2000" b="0" i="1" smtClean="0">
                        <a:effectLst>
                          <a:outerShdw blurRad="38100" dist="38100" dir="2700000" algn="tl">
                            <a:srgbClr val="000000">
                              <a:alpha val="43137"/>
                            </a:srgbClr>
                          </a:outerShdw>
                        </a:effectLst>
                        <a:latin typeface="Cambria Math"/>
                      </a:rPr>
                      <m:t>=</m:t>
                    </m:r>
                    <m:r>
                      <m:rPr>
                        <m:sty m:val="p"/>
                      </m:rPr>
                      <a:rPr lang="en-US" sz="2000" b="0" i="0" smtClean="0">
                        <a:effectLst>
                          <a:outerShdw blurRad="38100" dist="38100" dir="2700000" algn="tl">
                            <a:srgbClr val="000000">
                              <a:alpha val="43137"/>
                            </a:srgbClr>
                          </a:outerShdw>
                        </a:effectLst>
                        <a:latin typeface="Cambria Math"/>
                      </a:rPr>
                      <m:t>exp</m:t>
                    </m:r>
                    <m:r>
                      <a:rPr lang="en-US" sz="2000" b="0" i="1" smtClean="0">
                        <a:effectLst>
                          <a:outerShdw blurRad="38100" dist="38100" dir="2700000" algn="tl">
                            <a:srgbClr val="000000">
                              <a:alpha val="43137"/>
                            </a:srgbClr>
                          </a:outerShdw>
                        </a:effectLst>
                        <a:latin typeface="Cambria Math"/>
                      </a:rPr>
                      <m:t>⁡(−</m:t>
                    </m:r>
                    <m:r>
                      <m:rPr>
                        <m:sty m:val="p"/>
                      </m:rPr>
                      <a:rPr lang="el-GR" sz="2000" b="0" i="1" smtClean="0">
                        <a:effectLst>
                          <a:outerShdw blurRad="38100" dist="38100" dir="2700000" algn="tl">
                            <a:srgbClr val="000000">
                              <a:alpha val="43137"/>
                            </a:srgbClr>
                          </a:outerShdw>
                        </a:effectLst>
                        <a:latin typeface="Cambria Math"/>
                      </a:rPr>
                      <m:t>γ</m:t>
                    </m:r>
                    <m:d>
                      <m:dPr>
                        <m:begChr m:val="‖"/>
                        <m:endChr m:val="‖"/>
                        <m:ctrlPr>
                          <a:rPr lang="el-GR" sz="2000" b="0" i="1" smtClean="0">
                            <a:effectLst>
                              <a:outerShdw blurRad="38100" dist="38100" dir="2700000" algn="tl">
                                <a:srgbClr val="000000">
                                  <a:alpha val="43137"/>
                                </a:srgbClr>
                              </a:outerShdw>
                            </a:effectLst>
                            <a:latin typeface="Cambria Math" panose="02040503050406030204" pitchFamily="18" charset="0"/>
                          </a:rPr>
                        </m:ctrlPr>
                      </m:dPr>
                      <m:e>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𝑖</m:t>
                        </m:r>
                        <m:r>
                          <a:rPr lang="en-US" sz="2000" b="0" i="1" smtClean="0">
                            <a:effectLst>
                              <a:outerShdw blurRad="38100" dist="38100" dir="2700000" algn="tl">
                                <a:srgbClr val="000000">
                                  <a:alpha val="43137"/>
                                </a:srgbClr>
                              </a:outerShdw>
                            </a:effectLst>
                            <a:latin typeface="Cambria Math"/>
                          </a:rPr>
                          <m:t>−</m:t>
                        </m:r>
                        <m:r>
                          <a:rPr lang="en-US" sz="2000" i="1">
                            <a:effectLst>
                              <a:outerShdw blurRad="38100" dist="38100" dir="2700000" algn="tl">
                                <a:srgbClr val="000000">
                                  <a:alpha val="43137"/>
                                </a:srgbClr>
                              </a:outerShdw>
                            </a:effectLst>
                            <a:latin typeface="Cambria Math"/>
                          </a:rPr>
                          <m:t>𝑥</m:t>
                        </m:r>
                        <m:r>
                          <a:rPr lang="en-US" sz="2000" i="1" baseline="-25000">
                            <a:effectLst>
                              <a:outerShdw blurRad="38100" dist="38100" dir="2700000" algn="tl">
                                <a:srgbClr val="000000">
                                  <a:alpha val="43137"/>
                                </a:srgbClr>
                              </a:outerShdw>
                            </a:effectLst>
                            <a:latin typeface="Cambria Math"/>
                          </a:rPr>
                          <m:t>𝑗</m:t>
                        </m:r>
                      </m:e>
                    </m:d>
                    <m:r>
                      <a:rPr lang="en-US" sz="2000" b="0" i="1" baseline="30000" smtClean="0">
                        <a:effectLst>
                          <a:outerShdw blurRad="38100" dist="38100" dir="2700000" algn="tl">
                            <a:srgbClr val="000000">
                              <a:alpha val="43137"/>
                            </a:srgbClr>
                          </a:outerShdw>
                        </a:effectLst>
                        <a:latin typeface="Cambria Math"/>
                      </a:rPr>
                      <m:t>2</m:t>
                    </m:r>
                    <m:r>
                      <a:rPr lang="en-US" sz="2000" b="0" i="0" smtClean="0">
                        <a:effectLst>
                          <a:outerShdw blurRad="38100" dist="38100" dir="2700000" algn="tl">
                            <a:srgbClr val="000000">
                              <a:alpha val="43137"/>
                            </a:srgbClr>
                          </a:outerShdw>
                        </a:effectLst>
                        <a:latin typeface="Cambria Math"/>
                      </a:rPr>
                      <m:t>)</m:t>
                    </m:r>
                  </m:oMath>
                </a14:m>
                <a:r>
                  <a:rPr lang="en-US" sz="2000" dirty="0">
                    <a:effectLst>
                      <a:outerShdw blurRad="38100" dist="38100" dir="2700000" algn="tl">
                        <a:srgbClr val="000000">
                          <a:alpha val="43137"/>
                        </a:srgbClr>
                      </a:outerShdw>
                    </a:effectLst>
                  </a:rPr>
                  <a:t>, </a:t>
                </a:r>
                <a14:m>
                  <m:oMath xmlns:m="http://schemas.openxmlformats.org/officeDocument/2006/math">
                    <m:r>
                      <m:rPr>
                        <m:sty m:val="p"/>
                      </m:rPr>
                      <a:rPr lang="el-GR" sz="2000" i="1">
                        <a:effectLst>
                          <a:outerShdw blurRad="38100" dist="38100" dir="2700000" algn="tl">
                            <a:srgbClr val="000000">
                              <a:alpha val="43137"/>
                            </a:srgbClr>
                          </a:outerShdw>
                        </a:effectLst>
                        <a:latin typeface="Cambria Math"/>
                      </a:rPr>
                      <m:t>γ</m:t>
                    </m:r>
                  </m:oMath>
                </a14:m>
                <a:r>
                  <a:rPr lang="en-US" sz="2000" dirty="0">
                    <a:effectLst>
                      <a:outerShdw blurRad="38100" dist="38100" dir="2700000" algn="tl">
                        <a:srgbClr val="000000">
                          <a:alpha val="43137"/>
                        </a:srgbClr>
                      </a:outerShdw>
                    </a:effectLst>
                  </a:rPr>
                  <a:t> &gt; 0.</a:t>
                </a:r>
              </a:p>
              <a:p>
                <a:pPr marL="0" indent="0" algn="ctr">
                  <a:buNone/>
                </a:pPr>
                <a:endParaRPr lang="en-US" sz="800" dirty="0">
                  <a:effectLst>
                    <a:outerShdw blurRad="38100" dist="38100" dir="2700000" algn="tl">
                      <a:srgbClr val="000000">
                        <a:alpha val="43137"/>
                      </a:srgbClr>
                    </a:outerShdw>
                  </a:effectLst>
                </a:endParaRPr>
              </a:p>
              <a:p>
                <a:pPr marL="0" indent="0">
                  <a:buNone/>
                </a:pPr>
                <a:r>
                  <a:rPr lang="en-US" sz="2000" dirty="0"/>
                  <a:t>    Here </a:t>
                </a:r>
                <a14:m>
                  <m:oMath xmlns:m="http://schemas.openxmlformats.org/officeDocument/2006/math">
                    <m:r>
                      <m:rPr>
                        <m:sty m:val="p"/>
                      </m:rPr>
                      <a:rPr lang="el-GR" sz="2000" i="1">
                        <a:latin typeface="Cambria Math"/>
                      </a:rPr>
                      <m:t>γ</m:t>
                    </m:r>
                  </m:oMath>
                </a14:m>
                <a:r>
                  <a:rPr lang="en-US" sz="2000" dirty="0"/>
                  <a:t> is a tuning parameter and needs to be tuned for the problem at hand along with </a:t>
                </a:r>
                <a:r>
                  <a:rPr lang="en-US" sz="2000" i="1" dirty="0"/>
                  <a:t>C</a:t>
                </a:r>
                <a:r>
                  <a:rPr lang="en-US" sz="2000" dirty="0"/>
                  <a:t> in the previous SVM equations.</a:t>
                </a:r>
                <a:endParaRPr lang="en-US" sz="2000" i="1" dirty="0"/>
              </a:p>
              <a:p>
                <a:pPr marL="0" indent="0" algn="ctr">
                  <a:buNone/>
                </a:pPr>
                <a:endParaRPr lang="en-US" sz="2000" dirty="0"/>
              </a:p>
              <a:p>
                <a:pPr marL="0" indent="0" algn="ctr">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85900" y="1138699"/>
                <a:ext cx="6172200" cy="3394472"/>
              </a:xfrm>
              <a:blipFill>
                <a:blip r:embed="rId2"/>
                <a:stretch>
                  <a:fillRect l="-2464" t="-2239"/>
                </a:stretch>
              </a:blipFill>
            </p:spPr>
            <p:txBody>
              <a:bodyPr/>
              <a:lstStyle/>
              <a:p>
                <a:r>
                  <a:rPr lang="en-US">
                    <a:noFill/>
                  </a:rPr>
                  <a:t> </a:t>
                </a:r>
              </a:p>
            </p:txBody>
          </p:sp>
        </mc:Fallback>
      </mc:AlternateContent>
    </p:spTree>
    <p:extLst>
      <p:ext uri="{BB962C8B-B14F-4D97-AF65-F5344CB8AC3E}">
        <p14:creationId xmlns:p14="http://schemas.microsoft.com/office/powerpoint/2010/main" val="416634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fade">
                                      <p:cBhvr>
                                        <p:cTn id="18" dur="500"/>
                                        <p:tgtEl>
                                          <p:spTgt spid="3">
                                            <p:txEl>
                                              <p:pRg st="6" end="6"/>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7</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+1</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3" name="TextBox 2">
            <a:extLst>
              <a:ext uri="{FF2B5EF4-FFF2-40B4-BE49-F238E27FC236}">
                <a16:creationId xmlns:a16="http://schemas.microsoft.com/office/drawing/2014/main" id="{B2227497-B9A7-9546-BDC5-5B2BA7B392A1}"/>
              </a:ext>
            </a:extLst>
          </p:cNvPr>
          <p:cNvSpPr txBox="1"/>
          <p:nvPr/>
        </p:nvSpPr>
        <p:spPr>
          <a:xfrm>
            <a:off x="514032" y="1959455"/>
            <a:ext cx="1803699" cy="584775"/>
          </a:xfrm>
          <a:prstGeom prst="rect">
            <a:avLst/>
          </a:prstGeom>
          <a:noFill/>
        </p:spPr>
        <p:txBody>
          <a:bodyPr wrap="none" rtlCol="0">
            <a:spAutoFit/>
          </a:bodyPr>
          <a:lstStyle/>
          <a:p>
            <a:r>
              <a:rPr lang="en-US" sz="3200" dirty="0">
                <a:solidFill>
                  <a:schemeClr val="accent1"/>
                </a:solidFill>
              </a:rPr>
              <a:t>&lt;1,5,10&gt;</a:t>
            </a:r>
          </a:p>
        </p:txBody>
      </p:sp>
      <p:sp>
        <p:nvSpPr>
          <p:cNvPr id="12" name="TextBox 11">
            <a:extLst>
              <a:ext uri="{FF2B5EF4-FFF2-40B4-BE49-F238E27FC236}">
                <a16:creationId xmlns:a16="http://schemas.microsoft.com/office/drawing/2014/main" id="{BAC3738D-4879-9C43-9D0E-CCD6EA72B1DE}"/>
              </a:ext>
            </a:extLst>
          </p:cNvPr>
          <p:cNvSpPr txBox="1"/>
          <p:nvPr/>
        </p:nvSpPr>
        <p:spPr>
          <a:xfrm>
            <a:off x="6320379" y="1959454"/>
            <a:ext cx="1773242" cy="584775"/>
          </a:xfrm>
          <a:prstGeom prst="rect">
            <a:avLst/>
          </a:prstGeom>
          <a:noFill/>
        </p:spPr>
        <p:txBody>
          <a:bodyPr wrap="none" rtlCol="0">
            <a:spAutoFit/>
          </a:bodyPr>
          <a:lstStyle/>
          <a:p>
            <a:r>
              <a:rPr lang="en-US" sz="3200" dirty="0">
                <a:solidFill>
                  <a:srgbClr val="C00000"/>
                </a:solidFill>
              </a:rPr>
              <a:t>&lt;2,6,11&gt;</a:t>
            </a:r>
          </a:p>
        </p:txBody>
      </p:sp>
    </p:spTree>
    <p:extLst>
      <p:ext uri="{BB962C8B-B14F-4D97-AF65-F5344CB8AC3E}">
        <p14:creationId xmlns:p14="http://schemas.microsoft.com/office/powerpoint/2010/main" val="1706366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t>
            </a:r>
            <a:r>
              <a:rPr lang="en-US" i="1" dirty="0"/>
              <a:t>Learning</a:t>
            </a:r>
            <a:r>
              <a:rPr lang="en-US" dirty="0"/>
              <a:t>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8</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10" name="TextBox 9">
            <a:extLst>
              <a:ext uri="{FF2B5EF4-FFF2-40B4-BE49-F238E27FC236}">
                <a16:creationId xmlns:a16="http://schemas.microsoft.com/office/drawing/2014/main" id="{BFD95D01-C7E4-B64E-B90A-5D499DFBD5E4}"/>
              </a:ext>
            </a:extLst>
          </p:cNvPr>
          <p:cNvSpPr txBox="1"/>
          <p:nvPr/>
        </p:nvSpPr>
        <p:spPr>
          <a:xfrm>
            <a:off x="514032" y="1959455"/>
            <a:ext cx="1803699" cy="584775"/>
          </a:xfrm>
          <a:prstGeom prst="rect">
            <a:avLst/>
          </a:prstGeom>
          <a:noFill/>
        </p:spPr>
        <p:txBody>
          <a:bodyPr wrap="none" rtlCol="0">
            <a:spAutoFit/>
          </a:bodyPr>
          <a:lstStyle/>
          <a:p>
            <a:r>
              <a:rPr lang="en-US" sz="3200" dirty="0">
                <a:solidFill>
                  <a:schemeClr val="accent1"/>
                </a:solidFill>
              </a:rPr>
              <a:t>&lt;1,5,10&gt;</a:t>
            </a:r>
          </a:p>
        </p:txBody>
      </p:sp>
      <p:sp>
        <p:nvSpPr>
          <p:cNvPr id="12" name="TextBox 11">
            <a:extLst>
              <a:ext uri="{FF2B5EF4-FFF2-40B4-BE49-F238E27FC236}">
                <a16:creationId xmlns:a16="http://schemas.microsoft.com/office/drawing/2014/main" id="{5208CB68-CA02-624D-8F97-796F42FECED3}"/>
              </a:ext>
            </a:extLst>
          </p:cNvPr>
          <p:cNvSpPr txBox="1"/>
          <p:nvPr/>
        </p:nvSpPr>
        <p:spPr>
          <a:xfrm>
            <a:off x="6320379" y="1959454"/>
            <a:ext cx="2031325" cy="584775"/>
          </a:xfrm>
          <a:prstGeom prst="rect">
            <a:avLst/>
          </a:prstGeom>
          <a:noFill/>
        </p:spPr>
        <p:txBody>
          <a:bodyPr wrap="none" rtlCol="0">
            <a:spAutoFit/>
          </a:bodyPr>
          <a:lstStyle/>
          <a:p>
            <a:r>
              <a:rPr lang="en-US" sz="3200" dirty="0">
                <a:solidFill>
                  <a:srgbClr val="C00000"/>
                </a:solidFill>
              </a:rPr>
              <a:t>&lt;2,10,20&gt;</a:t>
            </a:r>
          </a:p>
        </p:txBody>
      </p:sp>
      <p:sp>
        <p:nvSpPr>
          <p:cNvPr id="3" name="TextBox 2">
            <a:extLst>
              <a:ext uri="{FF2B5EF4-FFF2-40B4-BE49-F238E27FC236}">
                <a16:creationId xmlns:a16="http://schemas.microsoft.com/office/drawing/2014/main" id="{1EFB7A2F-6DCE-C644-AC97-7A5AB941C2BD}"/>
              </a:ext>
            </a:extLst>
          </p:cNvPr>
          <p:cNvSpPr txBox="1"/>
          <p:nvPr/>
        </p:nvSpPr>
        <p:spPr>
          <a:xfrm>
            <a:off x="3638917" y="2396067"/>
            <a:ext cx="1055096" cy="707886"/>
          </a:xfrm>
          <a:prstGeom prst="rect">
            <a:avLst/>
          </a:prstGeom>
          <a:solidFill>
            <a:schemeClr val="bg1"/>
          </a:solidFill>
        </p:spPr>
        <p:txBody>
          <a:bodyPr wrap="none" rtlCol="0">
            <a:spAutoFit/>
          </a:bodyPr>
          <a:lstStyle/>
          <a:p>
            <a:pPr algn="ctr"/>
            <a:r>
              <a:rPr lang="en-US" sz="2000" dirty="0"/>
              <a:t>Multiply</a:t>
            </a:r>
          </a:p>
          <a:p>
            <a:pPr algn="ctr"/>
            <a:r>
              <a:rPr lang="en-US" sz="2000" dirty="0"/>
              <a:t>x2</a:t>
            </a:r>
          </a:p>
        </p:txBody>
      </p:sp>
      <p:sp>
        <p:nvSpPr>
          <p:cNvPr id="8" name="TextBox 7">
            <a:extLst>
              <a:ext uri="{FF2B5EF4-FFF2-40B4-BE49-F238E27FC236}">
                <a16:creationId xmlns:a16="http://schemas.microsoft.com/office/drawing/2014/main" id="{C3B12722-1884-024D-8020-B3F7F67D05F2}"/>
              </a:ext>
            </a:extLst>
          </p:cNvPr>
          <p:cNvSpPr txBox="1"/>
          <p:nvPr/>
        </p:nvSpPr>
        <p:spPr>
          <a:xfrm>
            <a:off x="2078224" y="3952611"/>
            <a:ext cx="5754139" cy="1200329"/>
          </a:xfrm>
          <a:prstGeom prst="rect">
            <a:avLst/>
          </a:prstGeom>
          <a:noFill/>
        </p:spPr>
        <p:txBody>
          <a:bodyPr wrap="none" rtlCol="0">
            <a:spAutoFit/>
          </a:bodyPr>
          <a:lstStyle/>
          <a:p>
            <a:pPr algn="ctr"/>
            <a:r>
              <a:rPr lang="en-US" dirty="0"/>
              <a:t>This is a regression problem of the form: </a:t>
            </a:r>
            <a:r>
              <a:rPr lang="en-US" i="1" dirty="0"/>
              <a:t>y = </a:t>
            </a:r>
            <a:r>
              <a:rPr lang="en-US" i="1" dirty="0" err="1"/>
              <a:t>wx</a:t>
            </a:r>
            <a:r>
              <a:rPr lang="en-US" i="1" dirty="0"/>
              <a:t> + w</a:t>
            </a:r>
            <a:r>
              <a:rPr lang="en-US" i="1" baseline="-25000" dirty="0"/>
              <a:t>0</a:t>
            </a:r>
            <a:r>
              <a:rPr lang="en-US" i="1" dirty="0"/>
              <a:t> </a:t>
            </a:r>
          </a:p>
          <a:p>
            <a:pPr algn="ctr"/>
            <a:endParaRPr lang="en-US" dirty="0"/>
          </a:p>
          <a:p>
            <a:pPr algn="ctr"/>
            <a:r>
              <a:rPr lang="en-US" i="1" dirty="0"/>
              <a:t>We’re fitting a function that maps INPUT </a:t>
            </a:r>
            <a:r>
              <a:rPr lang="en-US" i="1" dirty="0">
                <a:sym typeface="Wingdings" pitchFamily="2" charset="2"/>
              </a:rPr>
              <a:t></a:t>
            </a:r>
            <a:r>
              <a:rPr lang="en-US" i="1" dirty="0"/>
              <a:t> OUTPUT</a:t>
            </a:r>
          </a:p>
          <a:p>
            <a:pPr algn="ctr"/>
            <a:r>
              <a:rPr lang="en-US" i="1" dirty="0"/>
              <a:t>y = 2x + 0</a:t>
            </a:r>
          </a:p>
        </p:txBody>
      </p:sp>
    </p:spTree>
    <p:extLst>
      <p:ext uri="{BB962C8B-B14F-4D97-AF65-F5344CB8AC3E}">
        <p14:creationId xmlns:p14="http://schemas.microsoft.com/office/powerpoint/2010/main" val="92256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5120-B1AD-C24E-AEC9-D7B071ACC5AB}"/>
              </a:ext>
            </a:extLst>
          </p:cNvPr>
          <p:cNvSpPr>
            <a:spLocks noGrp="1"/>
          </p:cNvSpPr>
          <p:nvPr>
            <p:ph type="title"/>
          </p:nvPr>
        </p:nvSpPr>
        <p:spPr/>
        <p:txBody>
          <a:bodyPr/>
          <a:lstStyle/>
          <a:p>
            <a:r>
              <a:rPr lang="en-US" dirty="0"/>
              <a:t>Basic Idea of </a:t>
            </a:r>
            <a:r>
              <a:rPr lang="en-US" i="1" dirty="0"/>
              <a:t>Learning</a:t>
            </a:r>
            <a:r>
              <a:rPr lang="en-US" dirty="0"/>
              <a:t> an Algorithm</a:t>
            </a:r>
          </a:p>
        </p:txBody>
      </p:sp>
      <p:sp>
        <p:nvSpPr>
          <p:cNvPr id="4" name="Slide Number Placeholder 3">
            <a:extLst>
              <a:ext uri="{FF2B5EF4-FFF2-40B4-BE49-F238E27FC236}">
                <a16:creationId xmlns:a16="http://schemas.microsoft.com/office/drawing/2014/main" id="{39358CB5-6B20-7742-A292-D3BA2EE9CD30}"/>
              </a:ext>
            </a:extLst>
          </p:cNvPr>
          <p:cNvSpPr>
            <a:spLocks noGrp="1"/>
          </p:cNvSpPr>
          <p:nvPr>
            <p:ph type="sldNum" sz="quarter" idx="12"/>
          </p:nvPr>
        </p:nvSpPr>
        <p:spPr/>
        <p:txBody>
          <a:bodyPr/>
          <a:lstStyle/>
          <a:p>
            <a:fld id="{0235576B-7F3C-4840-ADD7-A9DF1158E3A5}" type="slidenum">
              <a:rPr lang="en-US" smtClean="0"/>
              <a:pPr/>
              <a:t>9</a:t>
            </a:fld>
            <a:endParaRPr lang="en-US"/>
          </a:p>
        </p:txBody>
      </p:sp>
      <p:sp>
        <p:nvSpPr>
          <p:cNvPr id="5" name="Cube 4">
            <a:extLst>
              <a:ext uri="{FF2B5EF4-FFF2-40B4-BE49-F238E27FC236}">
                <a16:creationId xmlns:a16="http://schemas.microsoft.com/office/drawing/2014/main" id="{B5425533-8AD3-A14E-941E-01FFF6403578}"/>
              </a:ext>
            </a:extLst>
          </p:cNvPr>
          <p:cNvSpPr/>
          <p:nvPr/>
        </p:nvSpPr>
        <p:spPr>
          <a:xfrm>
            <a:off x="3302000" y="1769532"/>
            <a:ext cx="2201333" cy="1532467"/>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t>?</a:t>
            </a:r>
          </a:p>
        </p:txBody>
      </p:sp>
      <p:sp>
        <p:nvSpPr>
          <p:cNvPr id="6" name="TextBox 5">
            <a:extLst>
              <a:ext uri="{FF2B5EF4-FFF2-40B4-BE49-F238E27FC236}">
                <a16:creationId xmlns:a16="http://schemas.microsoft.com/office/drawing/2014/main" id="{C5549048-D61E-E241-8EBC-CE42C8785554}"/>
              </a:ext>
            </a:extLst>
          </p:cNvPr>
          <p:cNvSpPr txBox="1"/>
          <p:nvPr/>
        </p:nvSpPr>
        <p:spPr>
          <a:xfrm>
            <a:off x="656668" y="2535766"/>
            <a:ext cx="1518429" cy="646331"/>
          </a:xfrm>
          <a:prstGeom prst="rect">
            <a:avLst/>
          </a:prstGeom>
          <a:noFill/>
        </p:spPr>
        <p:txBody>
          <a:bodyPr wrap="none" rtlCol="0">
            <a:spAutoFit/>
          </a:bodyPr>
          <a:lstStyle/>
          <a:p>
            <a:r>
              <a:rPr lang="en-US" dirty="0"/>
              <a:t>INPUT DATA</a:t>
            </a:r>
          </a:p>
          <a:p>
            <a:pPr algn="ctr"/>
            <a:r>
              <a:rPr lang="en-US" dirty="0"/>
              <a:t>(X)</a:t>
            </a:r>
          </a:p>
        </p:txBody>
      </p:sp>
      <p:sp>
        <p:nvSpPr>
          <p:cNvPr id="7" name="TextBox 6">
            <a:extLst>
              <a:ext uri="{FF2B5EF4-FFF2-40B4-BE49-F238E27FC236}">
                <a16:creationId xmlns:a16="http://schemas.microsoft.com/office/drawing/2014/main" id="{C9DA3B79-5929-AE44-86F6-24FF38E7C204}"/>
              </a:ext>
            </a:extLst>
          </p:cNvPr>
          <p:cNvSpPr txBox="1"/>
          <p:nvPr/>
        </p:nvSpPr>
        <p:spPr>
          <a:xfrm>
            <a:off x="6473466" y="2535766"/>
            <a:ext cx="1467068" cy="923330"/>
          </a:xfrm>
          <a:prstGeom prst="rect">
            <a:avLst/>
          </a:prstGeom>
          <a:noFill/>
        </p:spPr>
        <p:txBody>
          <a:bodyPr wrap="none" rtlCol="0">
            <a:spAutoFit/>
          </a:bodyPr>
          <a:lstStyle/>
          <a:p>
            <a:pPr algn="ctr"/>
            <a:r>
              <a:rPr lang="en-US" dirty="0"/>
              <a:t>OUTPUT</a:t>
            </a:r>
          </a:p>
          <a:p>
            <a:pPr algn="ctr"/>
            <a:r>
              <a:rPr lang="en-US" dirty="0"/>
              <a:t>RESPONSE</a:t>
            </a:r>
          </a:p>
          <a:p>
            <a:pPr algn="ctr"/>
            <a:r>
              <a:rPr lang="en-US" dirty="0"/>
              <a:t>(Y)</a:t>
            </a:r>
          </a:p>
        </p:txBody>
      </p:sp>
      <p:cxnSp>
        <p:nvCxnSpPr>
          <p:cNvPr id="9" name="Straight Arrow Connector 8">
            <a:extLst>
              <a:ext uri="{FF2B5EF4-FFF2-40B4-BE49-F238E27FC236}">
                <a16:creationId xmlns:a16="http://schemas.microsoft.com/office/drawing/2014/main" id="{974FDCE6-7E31-A54C-BECC-29B25D93DA44}"/>
              </a:ext>
            </a:extLst>
          </p:cNvPr>
          <p:cNvCxnSpPr>
            <a:cxnSpLocks/>
          </p:cNvCxnSpPr>
          <p:nvPr/>
        </p:nvCxnSpPr>
        <p:spPr>
          <a:xfrm>
            <a:off x="2277533" y="2827866"/>
            <a:ext cx="10244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09DD3735-0576-5447-ADEC-5195FFCCE6EB}"/>
              </a:ext>
            </a:extLst>
          </p:cNvPr>
          <p:cNvCxnSpPr>
            <a:cxnSpLocks/>
          </p:cNvCxnSpPr>
          <p:nvPr/>
        </p:nvCxnSpPr>
        <p:spPr>
          <a:xfrm>
            <a:off x="5328429" y="2810933"/>
            <a:ext cx="10808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D338A3C-3E05-1D40-9FCF-073FACDEA943}"/>
              </a:ext>
            </a:extLst>
          </p:cNvPr>
          <p:cNvSpPr txBox="1"/>
          <p:nvPr/>
        </p:nvSpPr>
        <p:spPr>
          <a:xfrm>
            <a:off x="3364051" y="3301999"/>
            <a:ext cx="1864613" cy="369332"/>
          </a:xfrm>
          <a:prstGeom prst="rect">
            <a:avLst/>
          </a:prstGeom>
          <a:noFill/>
        </p:spPr>
        <p:txBody>
          <a:bodyPr wrap="none" rtlCol="0">
            <a:spAutoFit/>
          </a:bodyPr>
          <a:lstStyle/>
          <a:p>
            <a:r>
              <a:rPr lang="en-US" dirty="0"/>
              <a:t>ALGORITHM(S)</a:t>
            </a:r>
          </a:p>
        </p:txBody>
      </p:sp>
      <p:sp>
        <p:nvSpPr>
          <p:cNvPr id="12" name="TextBox 11">
            <a:extLst>
              <a:ext uri="{FF2B5EF4-FFF2-40B4-BE49-F238E27FC236}">
                <a16:creationId xmlns:a16="http://schemas.microsoft.com/office/drawing/2014/main" id="{5208CB68-CA02-624D-8F97-796F42FECED3}"/>
              </a:ext>
            </a:extLst>
          </p:cNvPr>
          <p:cNvSpPr txBox="1"/>
          <p:nvPr/>
        </p:nvSpPr>
        <p:spPr>
          <a:xfrm>
            <a:off x="6527800" y="1935249"/>
            <a:ext cx="1301959" cy="584775"/>
          </a:xfrm>
          <a:prstGeom prst="rect">
            <a:avLst/>
          </a:prstGeom>
          <a:noFill/>
        </p:spPr>
        <p:txBody>
          <a:bodyPr wrap="none" rtlCol="0">
            <a:spAutoFit/>
          </a:bodyPr>
          <a:lstStyle/>
          <a:p>
            <a:r>
              <a:rPr lang="en-US" sz="3200" dirty="0">
                <a:solidFill>
                  <a:srgbClr val="C00000"/>
                </a:solidFill>
              </a:rPr>
              <a:t>TRUE</a:t>
            </a:r>
          </a:p>
        </p:txBody>
      </p:sp>
      <p:sp>
        <p:nvSpPr>
          <p:cNvPr id="3" name="TextBox 2">
            <a:extLst>
              <a:ext uri="{FF2B5EF4-FFF2-40B4-BE49-F238E27FC236}">
                <a16:creationId xmlns:a16="http://schemas.microsoft.com/office/drawing/2014/main" id="{1EFB7A2F-6DCE-C644-AC97-7A5AB941C2BD}"/>
              </a:ext>
            </a:extLst>
          </p:cNvPr>
          <p:cNvSpPr txBox="1"/>
          <p:nvPr/>
        </p:nvSpPr>
        <p:spPr>
          <a:xfrm>
            <a:off x="3458213" y="2218632"/>
            <a:ext cx="1511952" cy="1015663"/>
          </a:xfrm>
          <a:prstGeom prst="rect">
            <a:avLst/>
          </a:prstGeom>
          <a:solidFill>
            <a:schemeClr val="bg1"/>
          </a:solidFill>
        </p:spPr>
        <p:txBody>
          <a:bodyPr wrap="none" rtlCol="0">
            <a:spAutoFit/>
          </a:bodyPr>
          <a:lstStyle/>
          <a:p>
            <a:pPr algn="ctr"/>
            <a:r>
              <a:rPr lang="en-US" sz="2000" dirty="0"/>
              <a:t>Has wings?</a:t>
            </a:r>
          </a:p>
          <a:p>
            <a:pPr algn="ctr"/>
            <a:r>
              <a:rPr lang="en-US" sz="2000" dirty="0"/>
              <a:t>&amp;</a:t>
            </a:r>
          </a:p>
          <a:p>
            <a:pPr algn="ctr"/>
            <a:r>
              <a:rPr lang="en-US" sz="2000" dirty="0"/>
              <a:t>Has beak?</a:t>
            </a:r>
          </a:p>
        </p:txBody>
      </p:sp>
      <p:pic>
        <p:nvPicPr>
          <p:cNvPr id="13" name="Picture 12">
            <a:extLst>
              <a:ext uri="{FF2B5EF4-FFF2-40B4-BE49-F238E27FC236}">
                <a16:creationId xmlns:a16="http://schemas.microsoft.com/office/drawing/2014/main" id="{5E1EA03D-1A99-7446-A196-16C2A4B7E747}"/>
              </a:ext>
            </a:extLst>
          </p:cNvPr>
          <p:cNvPicPr>
            <a:picLocks noChangeAspect="1"/>
          </p:cNvPicPr>
          <p:nvPr/>
        </p:nvPicPr>
        <p:blipFill>
          <a:blip r:embed="rId2"/>
          <a:stretch>
            <a:fillRect/>
          </a:stretch>
        </p:blipFill>
        <p:spPr>
          <a:xfrm>
            <a:off x="321837" y="1269459"/>
            <a:ext cx="2010030" cy="1274770"/>
          </a:xfrm>
          <a:prstGeom prst="rect">
            <a:avLst/>
          </a:prstGeom>
        </p:spPr>
      </p:pic>
      <p:sp>
        <p:nvSpPr>
          <p:cNvPr id="8" name="TextBox 7">
            <a:extLst>
              <a:ext uri="{FF2B5EF4-FFF2-40B4-BE49-F238E27FC236}">
                <a16:creationId xmlns:a16="http://schemas.microsoft.com/office/drawing/2014/main" id="{54012CC0-DCCC-6447-B4CB-5D198362D9EF}"/>
              </a:ext>
            </a:extLst>
          </p:cNvPr>
          <p:cNvSpPr txBox="1"/>
          <p:nvPr/>
        </p:nvSpPr>
        <p:spPr>
          <a:xfrm>
            <a:off x="2331867" y="3969544"/>
            <a:ext cx="5638370" cy="1200329"/>
          </a:xfrm>
          <a:prstGeom prst="rect">
            <a:avLst/>
          </a:prstGeom>
          <a:noFill/>
        </p:spPr>
        <p:txBody>
          <a:bodyPr wrap="square" rtlCol="0">
            <a:spAutoFit/>
          </a:bodyPr>
          <a:lstStyle/>
          <a:p>
            <a:pPr algn="ctr"/>
            <a:r>
              <a:rPr lang="en-US" dirty="0"/>
              <a:t>This is a classification problem! Typically these produce binary (limited to 2 topics) or categorical (multi-topic) outputs</a:t>
            </a:r>
          </a:p>
          <a:p>
            <a:endParaRPr lang="en-US" dirty="0"/>
          </a:p>
        </p:txBody>
      </p:sp>
      <p:sp>
        <p:nvSpPr>
          <p:cNvPr id="17" name="TextBox 16">
            <a:extLst>
              <a:ext uri="{FF2B5EF4-FFF2-40B4-BE49-F238E27FC236}">
                <a16:creationId xmlns:a16="http://schemas.microsoft.com/office/drawing/2014/main" id="{5FF12F43-FAE4-1142-BC9A-C8119068A976}"/>
              </a:ext>
            </a:extLst>
          </p:cNvPr>
          <p:cNvSpPr txBox="1"/>
          <p:nvPr/>
        </p:nvSpPr>
        <p:spPr>
          <a:xfrm>
            <a:off x="6723534" y="1537512"/>
            <a:ext cx="966932" cy="369332"/>
          </a:xfrm>
          <a:prstGeom prst="rect">
            <a:avLst/>
          </a:prstGeom>
          <a:noFill/>
        </p:spPr>
        <p:txBody>
          <a:bodyPr wrap="none" rtlCol="0">
            <a:spAutoFit/>
          </a:bodyPr>
          <a:lstStyle/>
          <a:p>
            <a:pPr algn="ctr"/>
            <a:r>
              <a:rPr lang="en-US" dirty="0"/>
              <a:t>Is Bird?</a:t>
            </a:r>
          </a:p>
        </p:txBody>
      </p:sp>
    </p:spTree>
    <p:extLst>
      <p:ext uri="{BB962C8B-B14F-4D97-AF65-F5344CB8AC3E}">
        <p14:creationId xmlns:p14="http://schemas.microsoft.com/office/powerpoint/2010/main" val="282072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5.8|26.1|1.2|32.3"/>
</p:tagLst>
</file>

<file path=ppt/tags/tag2.xml><?xml version="1.0" encoding="utf-8"?>
<p:tagLst xmlns:a="http://schemas.openxmlformats.org/drawingml/2006/main" xmlns:r="http://schemas.openxmlformats.org/officeDocument/2006/relationships" xmlns:p="http://schemas.openxmlformats.org/presentationml/2006/main">
  <p:tag name="TIMING" val="|20.3|8.5|39.4|30.9|33.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IAID_Template_Samples">
  <a:themeElements>
    <a:clrScheme name="NIAID">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F6FC6"/>
      </a:hlink>
      <a:folHlink>
        <a:srgbClr val="0BD0D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NIAID PPT_Template_16x9 [Read-Only]" id="{BFADFB7E-D022-4246-8F30-B9EE75CB4E6A}" vid="{E17ED06F-2EF9-42DA-81CD-C3D6B6EB7B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escription0 xmlns="be8b5f6b-700e-45dc-b8a5-de2c80a67e35">NIAID PPT template with 16:9 widescreen ratio</Description0>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39AA3741B4804E9C39F4B85F9F7789" ma:contentTypeVersion="2" ma:contentTypeDescription="Create a new document." ma:contentTypeScope="" ma:versionID="1665dd5b99352ec0686571143c772908">
  <xsd:schema xmlns:xsd="http://www.w3.org/2001/XMLSchema" xmlns:xs="http://www.w3.org/2001/XMLSchema" xmlns:p="http://schemas.microsoft.com/office/2006/metadata/properties" xmlns:ns2="be8b5f6b-700e-45dc-b8a5-de2c80a67e35" targetNamespace="http://schemas.microsoft.com/office/2006/metadata/properties" ma:root="true" ma:fieldsID="2fe0c34ff02bebfc67ebe7d0d9334808" ns2:_="">
    <xsd:import namespace="be8b5f6b-700e-45dc-b8a5-de2c80a67e35"/>
    <xsd:element name="properties">
      <xsd:complexType>
        <xsd:sequence>
          <xsd:element name="documentManagement">
            <xsd:complexType>
              <xsd:all>
                <xsd:element ref="ns2:Description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8b5f6b-700e-45dc-b8a5-de2c80a67e35"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CC2083-23A5-4920-AE6E-69B2A8C708B5}">
  <ds:schemaRefs>
    <ds:schemaRef ds:uri="http://schemas.microsoft.com/sharepoint/v3/contenttype/forms"/>
  </ds:schemaRefs>
</ds:datastoreItem>
</file>

<file path=customXml/itemProps2.xml><?xml version="1.0" encoding="utf-8"?>
<ds:datastoreItem xmlns:ds="http://schemas.openxmlformats.org/officeDocument/2006/customXml" ds:itemID="{C0839510-4880-4714-A000-7159D77D6301}">
  <ds:schemaRefs>
    <ds:schemaRef ds:uri="http://schemas.microsoft.com/office/2006/metadata/properties"/>
    <ds:schemaRef ds:uri="http://schemas.microsoft.com/office/infopath/2007/PartnerControls"/>
    <ds:schemaRef ds:uri="be8b5f6b-700e-45dc-b8a5-de2c80a67e35"/>
  </ds:schemaRefs>
</ds:datastoreItem>
</file>

<file path=customXml/itemProps3.xml><?xml version="1.0" encoding="utf-8"?>
<ds:datastoreItem xmlns:ds="http://schemas.openxmlformats.org/officeDocument/2006/customXml" ds:itemID="{A4FDB3E1-52CA-45F4-B3F6-B2051EE316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e8b5f6b-700e-45dc-b8a5-de2c80a67e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7105</TotalTime>
  <Words>4010</Words>
  <Application>Microsoft Macintosh PowerPoint</Application>
  <PresentationFormat>On-screen Show (16:9)</PresentationFormat>
  <Paragraphs>650</Paragraphs>
  <Slides>61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Arial</vt:lpstr>
      <vt:lpstr>Calibri</vt:lpstr>
      <vt:lpstr>Cambria Math</vt:lpstr>
      <vt:lpstr>Open Sans</vt:lpstr>
      <vt:lpstr>Wingdings</vt:lpstr>
      <vt:lpstr>Wingdings 2</vt:lpstr>
      <vt:lpstr>NIAID_Template_Samples</vt:lpstr>
      <vt:lpstr>Introduction to Machine Learning with WEKA</vt:lpstr>
      <vt:lpstr>What is a WEKA?</vt:lpstr>
      <vt:lpstr>Today we will be using this WEKA… </vt:lpstr>
      <vt:lpstr>What is Machine Learning (ML)?</vt:lpstr>
      <vt:lpstr>Basic Idea of an Algorithm</vt:lpstr>
      <vt:lpstr>Basic Idea of an Algorithm</vt:lpstr>
      <vt:lpstr>Basic Idea of an Algorithm</vt:lpstr>
      <vt:lpstr>Basic Idea of Learning an Algorithm</vt:lpstr>
      <vt:lpstr>Basic Idea of Learning an Algorithm</vt:lpstr>
      <vt:lpstr>Basic Idea of Learning an Algorithm</vt:lpstr>
      <vt:lpstr>Supervised Learning</vt:lpstr>
      <vt:lpstr>An Unsupervised Clustering Algorithm Example …</vt:lpstr>
      <vt:lpstr>An Unsupervised Clustering Algorithm Example …</vt:lpstr>
      <vt:lpstr>An Unsupervised Clustering Algorithm Example …</vt:lpstr>
      <vt:lpstr>Some Examples of ML in Bioinformatics</vt:lpstr>
      <vt:lpstr>Keep in Mind the Limits of Predictive Models…</vt:lpstr>
      <vt:lpstr>Keep in Mind the Limits of Predictive Models…</vt:lpstr>
      <vt:lpstr>PowerPoint Presentation</vt:lpstr>
      <vt:lpstr>Setting Up a Supervised ML Experiment</vt:lpstr>
      <vt:lpstr>K-Fold Cross Validation Experiments</vt:lpstr>
      <vt:lpstr>How Much Training is Enough?</vt:lpstr>
      <vt:lpstr>How Much Training is Enough?</vt:lpstr>
      <vt:lpstr>How Much Training is Enough?</vt:lpstr>
      <vt:lpstr>Evaluating Model Performance </vt:lpstr>
      <vt:lpstr>PowerPoint Presentation</vt:lpstr>
      <vt:lpstr>Overview of WEKA Applications</vt:lpstr>
      <vt:lpstr>Fisher/Anderson’s Iris Data Set </vt:lpstr>
      <vt:lpstr>WEKA Explorer Mode - Properties</vt:lpstr>
      <vt:lpstr>PowerPoint Presentation</vt:lpstr>
      <vt:lpstr>Recall Regression – Fitting a line to data</vt:lpstr>
      <vt:lpstr>Recall Regression – Fitting a line to data</vt:lpstr>
      <vt:lpstr>Binary Logistic Regression (LR) Finding a cutoff line between two classes</vt:lpstr>
      <vt:lpstr>Binary Logistic Regression (LR) Finding a cutoff line between two classes</vt:lpstr>
      <vt:lpstr>Binary Logistic Regression (LR) Finding a cutoff line between two classes</vt:lpstr>
      <vt:lpstr>Breast Cancer Data Set</vt:lpstr>
      <vt:lpstr>Decision Trees</vt:lpstr>
      <vt:lpstr>Diabetes Data Set</vt:lpstr>
      <vt:lpstr>Support Vector Machine</vt:lpstr>
      <vt:lpstr>A Linear SVM Example</vt:lpstr>
      <vt:lpstr>Attribute Selection – Sometimes less is more</vt:lpstr>
      <vt:lpstr>WEKA Experiment Environment</vt:lpstr>
      <vt:lpstr>Now Explore WEKA!</vt:lpstr>
      <vt:lpstr>PowerPoint Presentation</vt:lpstr>
      <vt:lpstr>PowerPoint Presentation</vt:lpstr>
      <vt:lpstr>Receiver Operator Curve (ROC)</vt:lpstr>
      <vt:lpstr>Dimensionality Reduction</vt:lpstr>
      <vt:lpstr>Principal Components Analysis</vt:lpstr>
      <vt:lpstr>Logistic Regression (LR)</vt:lpstr>
      <vt:lpstr>Model Construction with Logistic Regression</vt:lpstr>
      <vt:lpstr>Model Construction with Logistic Regression</vt:lpstr>
      <vt:lpstr>How Many Nodes/Splits in a Tree?</vt:lpstr>
      <vt:lpstr>Random Forest® - An Ensemble of Trees</vt:lpstr>
      <vt:lpstr>Support Vector Machine</vt:lpstr>
      <vt:lpstr>Support Vector Machine</vt:lpstr>
      <vt:lpstr>Support Vector Machine</vt:lpstr>
      <vt:lpstr>Support Vector Machine</vt:lpstr>
      <vt:lpstr>Support Vector Machine</vt:lpstr>
      <vt:lpstr>SVM Computational Complexity</vt:lpstr>
      <vt:lpstr>The Kernel Trick</vt:lpstr>
      <vt:lpstr>Example: Data May Become Linearly Separable in a Higher Dimension</vt:lpstr>
      <vt:lpstr>Two Popular Kernels</vt:lpstr>
    </vt:vector>
  </TitlesOfParts>
  <Company>American Institutes for Research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NIAID PowerPoint Template Widescreen (16:9)</dc:title>
  <dc:creator>Information Technology Group</dc:creator>
  <cp:lastModifiedBy>Veltri, Daniel (NIH/NIAID) [E]</cp:lastModifiedBy>
  <cp:revision>204</cp:revision>
  <dcterms:created xsi:type="dcterms:W3CDTF">2010-03-03T21:37:32Z</dcterms:created>
  <dcterms:modified xsi:type="dcterms:W3CDTF">2022-09-28T22:36:21Z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0x0101004839AA3741B4804E9C39F4B85F9F7789</vt:lpwstr>
  </property>
  <property fmtid="{D5CDD505-2E9C-101B-9397-08002B2CF9AE}" pid="3" name="NIAIDMMTopic">
    <vt:lpwstr>269;#Branding|0a19a9bf-d866-4d14-b94b-6fc7acaff3af</vt:lpwstr>
  </property>
  <property fmtid="{D5CDD505-2E9C-101B-9397-08002B2CF9AE}" pid="4" name="NIAIDMMTopicShadow">
    <vt:lpwstr>74;#Communications|300e3106-f82c-430d-a82e-a4820231a3cb;#269;#Branding|0a19a9bf-d866-4d14-b94b-6fc7acaff3af</vt:lpwstr>
  </property>
  <property fmtid="{D5CDD505-2E9C-101B-9397-08002B2CF9AE}" pid="5" name="NIAIDMMDocumentType">
    <vt:lpwstr>43;#Samples, Examples, or Templates|3bbb578f-d471-4cbf-8483-3dc6fbf7274b</vt:lpwstr>
  </property>
  <property fmtid="{D5CDD505-2E9C-101B-9397-08002B2CF9AE}" pid="6" name="NIAIDMMSponsoringOrgShadow">
    <vt:lpwstr>22;#NIAID|25ff8cae-b04a-4344-be0d-380d132f7d63;#18;#OD|33022f6f-2c30-403d-8bae-29b269b4a979;#26;#OSMO|1c36b03e-f7e1-4f6e-8f1d-a611467f63af;#64;#OCGR|904ffdf7-2ad1-4251-b168-11ee1dd39830</vt:lpwstr>
  </property>
  <property fmtid="{D5CDD505-2E9C-101B-9397-08002B2CF9AE}" pid="7" name="NIAIDMMSponsoringOrg">
    <vt:lpwstr>64;#OCGR|904ffdf7-2ad1-4251-b168-11ee1dd39830</vt:lpwstr>
  </property>
  <property fmtid="{D5CDD505-2E9C-101B-9397-08002B2CF9AE}" pid="8" name="Order">
    <vt:r8>400</vt:r8>
  </property>
  <property fmtid="{D5CDD505-2E9C-101B-9397-08002B2CF9AE}" pid="9" name="xd_Signature">
    <vt:bool>false</vt:bool>
  </property>
  <property fmtid="{D5CDD505-2E9C-101B-9397-08002B2CF9AE}" pid="10" name="xd_ProgID">
    <vt:lpwstr/>
  </property>
  <property fmtid="{D5CDD505-2E9C-101B-9397-08002B2CF9AE}" pid="11" name="_SourceUrl">
    <vt:lpwstr/>
  </property>
  <property fmtid="{D5CDD505-2E9C-101B-9397-08002B2CF9AE}" pid="12" name="_SharedFileIndex">
    <vt:lpwstr/>
  </property>
  <property fmtid="{D5CDD505-2E9C-101B-9397-08002B2CF9AE}" pid="13" name="TemplateUrl">
    <vt:lpwstr/>
  </property>
</Properties>
</file>